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8"/>
  </p:notesMasterIdLst>
  <p:handoutMasterIdLst>
    <p:handoutMasterId r:id="rId9"/>
  </p:handoutMasterIdLst>
  <p:sldIdLst>
    <p:sldId id="626" r:id="rId2"/>
    <p:sldId id="609" r:id="rId3"/>
    <p:sldId id="610" r:id="rId4"/>
    <p:sldId id="614" r:id="rId5"/>
    <p:sldId id="611" r:id="rId6"/>
    <p:sldId id="612" r:id="rId7"/>
  </p:sldIdLst>
  <p:sldSz cx="9144000" cy="6858000" type="screen4x3"/>
  <p:notesSz cx="9928225" cy="679767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CC"/>
    <a:srgbClr val="339933"/>
    <a:srgbClr val="FF3300"/>
    <a:srgbClr val="000099"/>
    <a:srgbClr val="5C37FB"/>
    <a:srgbClr val="3399FF"/>
    <a:srgbClr val="CC3300"/>
    <a:srgbClr val="96969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02" autoAdjust="0"/>
    <p:restoredTop sz="90018" autoAdjust="0"/>
  </p:normalViewPr>
  <p:slideViewPr>
    <p:cSldViewPr>
      <p:cViewPr varScale="1">
        <p:scale>
          <a:sx n="108" d="100"/>
          <a:sy n="108" d="100"/>
        </p:scale>
        <p:origin x="208" y="68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716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handoutMaster" Target="handoutMasters/handoutMaster1.xml"/><Relationship Id="rId10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622925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622925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FC30BDE8-DFB3-CF45-8944-85C0F03BFB92}" type="slidenum">
              <a:rPr lang="en-US" altLang="en-US"/>
              <a:pPr>
                <a:defRPr/>
              </a:pPr>
              <a:t>‹n.›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539120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622925" y="0"/>
            <a:ext cx="4303713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267075" y="511175"/>
            <a:ext cx="3397250" cy="254793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419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2188" y="3228975"/>
            <a:ext cx="7943850" cy="305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noProof="0" smtClean="0"/>
              <a:t>Click to edit Master text styles</a:t>
            </a:r>
          </a:p>
          <a:p>
            <a:pPr lvl="1"/>
            <a:r>
              <a:rPr lang="it-IT" noProof="0" smtClean="0"/>
              <a:t>Second level</a:t>
            </a:r>
          </a:p>
          <a:p>
            <a:pPr lvl="2"/>
            <a:r>
              <a:rPr lang="it-IT" noProof="0" smtClean="0"/>
              <a:t>Third level</a:t>
            </a:r>
          </a:p>
          <a:p>
            <a:pPr lvl="3"/>
            <a:r>
              <a:rPr lang="it-IT" noProof="0" smtClean="0"/>
              <a:t>Fourth level</a:t>
            </a:r>
          </a:p>
          <a:p>
            <a:pPr lvl="4"/>
            <a:r>
              <a:rPr lang="it-IT" noProof="0" smtClean="0"/>
              <a:t>Fifth level</a:t>
            </a:r>
          </a:p>
        </p:txBody>
      </p:sp>
      <p:sp>
        <p:nvSpPr>
          <p:cNvPr id="419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19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622925" y="6457950"/>
            <a:ext cx="430371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71" tIns="47786" rIns="95571" bIns="47786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53A7483-7C2B-0742-B259-B483152D41D2}" type="slidenum">
              <a:rPr lang="it-IT" altLang="en-US"/>
              <a:pPr>
                <a:defRPr/>
              </a:pPr>
              <a:t>‹n.›</a:t>
            </a:fld>
            <a:endParaRPr lang="it-IT" altLang="en-US"/>
          </a:p>
        </p:txBody>
      </p:sp>
    </p:spTree>
    <p:extLst>
      <p:ext uri="{BB962C8B-B14F-4D97-AF65-F5344CB8AC3E}">
        <p14:creationId xmlns:p14="http://schemas.microsoft.com/office/powerpoint/2010/main" val="182852055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535D67D4-9308-5843-9BB9-D54CDFA43E1F}" type="slidenum">
              <a:rPr lang="it-IT" altLang="en-US" sz="1300"/>
              <a:pPr>
                <a:spcBef>
                  <a:spcPct val="0"/>
                </a:spcBef>
              </a:pPr>
              <a:t>1</a:t>
            </a:fld>
            <a:endParaRPr lang="it-IT" altLang="en-US" sz="1300"/>
          </a:p>
        </p:txBody>
      </p:sp>
      <p:sp>
        <p:nvSpPr>
          <p:cNvPr id="61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it-IT" altLang="en-US"/>
          </a:p>
        </p:txBody>
      </p:sp>
    </p:spTree>
    <p:extLst>
      <p:ext uri="{BB962C8B-B14F-4D97-AF65-F5344CB8AC3E}">
        <p14:creationId xmlns:p14="http://schemas.microsoft.com/office/powerpoint/2010/main" val="183151064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7C935B09-0CD1-0445-9E48-0DBDB54C96D4}" type="slidenum">
              <a:rPr lang="da-DK" altLang="en-US" sz="1300"/>
              <a:pPr>
                <a:spcBef>
                  <a:spcPct val="0"/>
                </a:spcBef>
              </a:pPr>
              <a:t>2</a:t>
            </a:fld>
            <a:endParaRPr lang="da-DK" altLang="en-US" sz="1300"/>
          </a:p>
        </p:txBody>
      </p:sp>
      <p:sp>
        <p:nvSpPr>
          <p:cNvPr id="81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16878080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5040E436-D2DF-AC48-B461-095798D46DE8}" type="slidenum">
              <a:rPr lang="da-DK" altLang="en-US" sz="1300"/>
              <a:pPr>
                <a:spcBef>
                  <a:spcPct val="0"/>
                </a:spcBef>
              </a:pPr>
              <a:t>3</a:t>
            </a:fld>
            <a:endParaRPr lang="da-DK" altLang="en-US" sz="1300"/>
          </a:p>
        </p:txBody>
      </p:sp>
      <p:sp>
        <p:nvSpPr>
          <p:cNvPr id="1024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20205419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C03F4CB3-3F1A-7541-A659-AFE0B76855AD}" type="slidenum">
              <a:rPr lang="da-DK" altLang="en-US" sz="1300"/>
              <a:pPr>
                <a:spcBef>
                  <a:spcPct val="0"/>
                </a:spcBef>
              </a:pPr>
              <a:t>4</a:t>
            </a:fld>
            <a:endParaRPr lang="da-DK" altLang="en-US" sz="1300"/>
          </a:p>
        </p:txBody>
      </p:sp>
      <p:sp>
        <p:nvSpPr>
          <p:cNvPr id="122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109016465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36EC0D58-8877-6542-8B99-521328E82C87}" type="slidenum">
              <a:rPr lang="da-DK" altLang="en-US" sz="1300"/>
              <a:pPr>
                <a:spcBef>
                  <a:spcPct val="0"/>
                </a:spcBef>
              </a:pPr>
              <a:t>5</a:t>
            </a:fld>
            <a:endParaRPr lang="da-DK" altLang="en-US" sz="1300"/>
          </a:p>
        </p:txBody>
      </p:sp>
      <p:sp>
        <p:nvSpPr>
          <p:cNvPr id="143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668971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55675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5567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0"/>
              </a:spcBef>
            </a:pPr>
            <a:fld id="{FCA2FE12-EE52-8B44-B6A0-B8DDDD7416FF}" type="slidenum">
              <a:rPr lang="da-DK" altLang="en-US" sz="1300"/>
              <a:pPr>
                <a:spcBef>
                  <a:spcPct val="0"/>
                </a:spcBef>
              </a:pPr>
              <a:t>6</a:t>
            </a:fld>
            <a:endParaRPr lang="da-DK" altLang="en-US" sz="1300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da-DK" altLang="en-US"/>
          </a:p>
        </p:txBody>
      </p:sp>
    </p:spTree>
    <p:extLst>
      <p:ext uri="{BB962C8B-B14F-4D97-AF65-F5344CB8AC3E}">
        <p14:creationId xmlns:p14="http://schemas.microsoft.com/office/powerpoint/2010/main" val="12070913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9pPr>
            </a:lstStyle>
            <a:p>
              <a:pPr algn="ctr" eaLnBrk="1" hangingPunct="1">
                <a:defRPr/>
              </a:pPr>
              <a:endParaRPr lang="it-IT" altLang="en-US" sz="2400" smtClean="0">
                <a:latin typeface="Times New Roman" panose="02020603050405020304" pitchFamily="18" charset="0"/>
              </a:endParaRPr>
            </a:p>
          </p:txBody>
        </p:sp>
        <p:grpSp>
          <p:nvGrpSpPr>
            <p:cNvPr id="6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9pPr>
              </a:lstStyle>
              <a:p>
                <a:pPr algn="ctr" eaLnBrk="1" hangingPunct="1">
                  <a:defRPr/>
                </a:pPr>
                <a:endParaRPr lang="it-IT" altLang="en-US" sz="2400" smtClean="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1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9pPr>
              </a:lstStyle>
              <a:p>
                <a:pPr algn="ctr" eaLnBrk="1" hangingPunct="1">
                  <a:defRPr/>
                </a:pPr>
                <a:endParaRPr lang="it-IT" altLang="en-US" sz="2400" smtClean="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2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it-IT"/>
              </a:p>
            </p:txBody>
          </p:sp>
        </p:grpSp>
        <p:grpSp>
          <p:nvGrpSpPr>
            <p:cNvPr id="7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8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panose="020B0604030504040204" pitchFamily="34" charset="0"/>
                  </a:defRPr>
                </a:lvl9pPr>
              </a:lstStyle>
              <a:p>
                <a:pPr algn="ctr" eaLnBrk="1" hangingPunct="1">
                  <a:defRPr/>
                </a:pPr>
                <a:endParaRPr lang="it-IT" altLang="en-US" sz="2400" smtClean="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it-IT"/>
              </a:p>
            </p:txBody>
          </p:sp>
        </p:grpSp>
      </p:grpSp>
      <p:sp>
        <p:nvSpPr>
          <p:cNvPr id="5131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2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half" idx="10"/>
          </p:nvPr>
        </p:nvSpPr>
        <p:spPr bwMode="auto">
          <a:xfrm>
            <a:off x="912813" y="6251575"/>
            <a:ext cx="1905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4388" y="6248400"/>
            <a:ext cx="2895600" cy="457200"/>
          </a:xfrm>
        </p:spPr>
        <p:txBody>
          <a:bodyPr/>
          <a:lstStyle>
            <a:lvl1pPr algn="ctr">
              <a:defRPr sz="100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6781800" y="6248400"/>
            <a:ext cx="1905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D23E68D0-EEE2-AD49-BE51-C67AF3A6F57F}" type="slidenum">
              <a:rPr lang="en-US" altLang="en-US"/>
              <a:pPr>
                <a:defRPr/>
              </a:pPr>
              <a:t>‹n.›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476208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8958844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13563" y="260350"/>
            <a:ext cx="2051050" cy="60483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5650" y="260350"/>
            <a:ext cx="6005513" cy="60483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1224885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113" y="260350"/>
            <a:ext cx="7772400" cy="7207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755650" y="1052513"/>
            <a:ext cx="4027488" cy="52562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35538" y="1052513"/>
            <a:ext cx="4029075" cy="52562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219604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113" y="260350"/>
            <a:ext cx="7772400" cy="7207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755650" y="1052513"/>
            <a:ext cx="8208963" cy="5256212"/>
          </a:xfrm>
        </p:spPr>
        <p:txBody>
          <a:bodyPr/>
          <a:lstStyle/>
          <a:p>
            <a:pPr lvl="0"/>
            <a:endParaRPr lang="it-IT" noProof="0" smtClean="0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86979800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900113" y="260350"/>
            <a:ext cx="7772400" cy="7207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755650" y="1052513"/>
            <a:ext cx="4027488" cy="25511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935538" y="1052513"/>
            <a:ext cx="4029075" cy="25511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755650" y="3756025"/>
            <a:ext cx="4027488" cy="25527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935538" y="3756025"/>
            <a:ext cx="4029075" cy="25527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5668466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2689624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7923702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5650" y="1052513"/>
            <a:ext cx="4027488" cy="52562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35538" y="1052513"/>
            <a:ext cx="4029075" cy="52562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820377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2374438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4871494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21053156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20991918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t-IT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</p:spTree>
    <p:extLst>
      <p:ext uri="{BB962C8B-B14F-4D97-AF65-F5344CB8AC3E}">
        <p14:creationId xmlns:p14="http://schemas.microsoft.com/office/powerpoint/2010/main" val="1081494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ChangeArrowheads="1"/>
          </p:cNvSpPr>
          <p:nvPr/>
        </p:nvSpPr>
        <p:spPr bwMode="auto">
          <a:xfrm>
            <a:off x="0" y="0"/>
            <a:ext cx="609600" cy="4876800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</a:defRPr>
            </a:lvl9pPr>
          </a:lstStyle>
          <a:p>
            <a:pPr algn="ctr" eaLnBrk="1" hangingPunct="1">
              <a:defRPr/>
            </a:pPr>
            <a:endParaRPr lang="it-IT" altLang="en-US" sz="2400" smtClean="0">
              <a:latin typeface="Times New Roman" panose="02020603050405020304" pitchFamily="18" charset="0"/>
            </a:endParaRPr>
          </a:p>
        </p:txBody>
      </p:sp>
      <p:grpSp>
        <p:nvGrpSpPr>
          <p:cNvPr id="1027" name="Group 4"/>
          <p:cNvGrpSpPr>
            <a:grpSpLocks/>
          </p:cNvGrpSpPr>
          <p:nvPr/>
        </p:nvGrpSpPr>
        <p:grpSpPr bwMode="auto">
          <a:xfrm>
            <a:off x="395288" y="908050"/>
            <a:ext cx="8305800" cy="73025"/>
            <a:chOff x="240" y="893"/>
            <a:chExt cx="5232" cy="115"/>
          </a:xfrm>
        </p:grpSpPr>
        <p:sp>
          <p:nvSpPr>
            <p:cNvPr id="1032" name="Rectangle 5"/>
            <p:cNvSpPr>
              <a:spLocks noChangeArrowheads="1"/>
            </p:cNvSpPr>
            <p:nvPr/>
          </p:nvSpPr>
          <p:spPr bwMode="auto">
            <a:xfrm>
              <a:off x="4320" y="893"/>
              <a:ext cx="1152" cy="115"/>
            </a:xfrm>
            <a:prstGeom prst="rect">
              <a:avLst/>
            </a:prstGeom>
            <a:solidFill>
              <a:schemeClr val="folHlink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panose="020B0604030504040204" pitchFamily="34" charset="0"/>
                </a:defRPr>
              </a:lvl9pPr>
            </a:lstStyle>
            <a:p>
              <a:pPr algn="ctr" eaLnBrk="1" hangingPunct="1">
                <a:defRPr/>
              </a:pPr>
              <a:endParaRPr lang="it-IT" altLang="en-US" sz="2400" smtClean="0">
                <a:latin typeface="Times New Roman" panose="02020603050405020304" pitchFamily="18" charset="0"/>
              </a:endParaRPr>
            </a:p>
          </p:txBody>
        </p:sp>
        <p:sp>
          <p:nvSpPr>
            <p:cNvPr id="1033" name="Line 6"/>
            <p:cNvSpPr>
              <a:spLocks noChangeShapeType="1"/>
            </p:cNvSpPr>
            <p:nvPr/>
          </p:nvSpPr>
          <p:spPr bwMode="auto">
            <a:xfrm>
              <a:off x="240" y="941"/>
              <a:ext cx="5232" cy="0"/>
            </a:xfrm>
            <a:prstGeom prst="line">
              <a:avLst/>
            </a:prstGeom>
            <a:noFill/>
            <a:ln w="19050">
              <a:solidFill>
                <a:schemeClr val="bg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1028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00113" y="260350"/>
            <a:ext cx="7772400" cy="72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9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755650" y="1052513"/>
            <a:ext cx="8208963" cy="5256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179388" y="6381750"/>
            <a:ext cx="2663825" cy="312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chemeClr val="bg2"/>
                </a:solidFill>
                <a:latin typeface="Comic Sans MS" pitchFamily="66" charset="0"/>
              </a:defRPr>
            </a:lvl1pPr>
          </a:lstStyle>
          <a:p>
            <a:pPr>
              <a:defRPr/>
            </a:pPr>
            <a:r>
              <a:rPr lang="en-US"/>
              <a:t>Paolo Ferragina, Università di Pisa</a:t>
            </a:r>
          </a:p>
        </p:txBody>
      </p:sp>
      <p:sp>
        <p:nvSpPr>
          <p:cNvPr id="1031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00" r:id="rId2"/>
    <p:sldLayoutId id="2147483801" r:id="rId3"/>
    <p:sldLayoutId id="2147483802" r:id="rId4"/>
    <p:sldLayoutId id="2147483803" r:id="rId5"/>
    <p:sldLayoutId id="2147483804" r:id="rId6"/>
    <p:sldLayoutId id="2147483805" r:id="rId7"/>
    <p:sldLayoutId id="2147483806" r:id="rId8"/>
    <p:sldLayoutId id="2147483807" r:id="rId9"/>
    <p:sldLayoutId id="2147483808" r:id="rId10"/>
    <p:sldLayoutId id="2147483809" r:id="rId11"/>
    <p:sldLayoutId id="2147483810" r:id="rId12"/>
    <p:sldLayoutId id="2147483811" r:id="rId13"/>
    <p:sldLayoutId id="2147483812" r:id="rId14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charset="2"/>
        <a:buChar char="n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charset="2"/>
        <a:buChar char="n"/>
        <a:defRPr sz="22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charset="2"/>
        <a:buChar char="n"/>
        <a:defRPr sz="21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14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Paolo Ferragina, Università di Pisa</a:t>
            </a:r>
          </a:p>
        </p:txBody>
      </p:sp>
      <p:sp>
        <p:nvSpPr>
          <p:cNvPr id="5123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63713" y="1143000"/>
            <a:ext cx="6923087" cy="2209800"/>
          </a:xfrm>
        </p:spPr>
        <p:txBody>
          <a:bodyPr/>
          <a:lstStyle/>
          <a:p>
            <a:pPr algn="ctr" eaLnBrk="1" hangingPunct="1"/>
            <a:r>
              <a:rPr lang="en-US" altLang="en-US" sz="4800">
                <a:latin typeface="Comic Sans MS" charset="0"/>
              </a:rPr>
              <a:t>Representing Trees</a:t>
            </a:r>
            <a:endParaRPr lang="en-US" altLang="en-US" sz="4400">
              <a:latin typeface="Comic Sans MS" charset="0"/>
            </a:endParaRPr>
          </a:p>
        </p:txBody>
      </p:sp>
      <p:sp>
        <p:nvSpPr>
          <p:cNvPr id="5124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987550"/>
          </a:xfrm>
        </p:spPr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US" altLang="en-US">
                <a:solidFill>
                  <a:schemeClr val="tx2"/>
                </a:solidFill>
              </a:rPr>
              <a:t>Paolo Ferragina</a:t>
            </a:r>
          </a:p>
          <a:p>
            <a:pPr eaLnBrk="1" hangingPunct="1">
              <a:buFont typeface="Wingdings" charset="2"/>
              <a:buNone/>
            </a:pPr>
            <a:r>
              <a:rPr lang="en-US" altLang="en-US" sz="1800">
                <a:latin typeface="Tahoma" charset="0"/>
              </a:rPr>
              <a:t>Dipartimento di Informatica, Università di Pisa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 sz="4000"/>
              <a:t>Standard representation</a:t>
            </a:r>
            <a:endParaRPr lang="da-DK" altLang="en-US" sz="4000"/>
          </a:p>
        </p:txBody>
      </p:sp>
      <p:sp>
        <p:nvSpPr>
          <p:cNvPr id="145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Binary tree: each node has two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pointers to its left and right children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 sz="3200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An </a:t>
            </a:r>
            <a:r>
              <a:rPr lang="en-CA" altLang="en-US">
                <a:solidFill>
                  <a:srgbClr val="0000FF"/>
                </a:solidFill>
              </a:rPr>
              <a:t>n</a:t>
            </a:r>
            <a:r>
              <a:rPr lang="en-CA" altLang="en-US"/>
              <a:t>-node tree takes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>
                <a:solidFill>
                  <a:srgbClr val="0000FF"/>
                </a:solidFill>
              </a:rPr>
              <a:t>2n</a:t>
            </a:r>
            <a:r>
              <a:rPr lang="en-CA" altLang="en-US"/>
              <a:t> pointers or </a:t>
            </a:r>
            <a:r>
              <a:rPr lang="en-CA" altLang="en-US">
                <a:solidFill>
                  <a:srgbClr val="0000FF"/>
                </a:solidFill>
              </a:rPr>
              <a:t>2n lg n</a:t>
            </a:r>
            <a:r>
              <a:rPr lang="en-CA" altLang="en-US"/>
              <a:t> bits.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Supports finding </a:t>
            </a:r>
            <a:r>
              <a:rPr lang="en-CA" altLang="en-US">
                <a:solidFill>
                  <a:srgbClr val="006600"/>
                </a:solidFill>
              </a:rPr>
              <a:t>left child</a:t>
            </a:r>
            <a:r>
              <a:rPr lang="en-CA" altLang="en-US"/>
              <a:t> or </a:t>
            </a:r>
            <a:r>
              <a:rPr lang="en-CA" altLang="en-US">
                <a:solidFill>
                  <a:srgbClr val="006600"/>
                </a:solidFill>
              </a:rPr>
              <a:t>right child</a:t>
            </a:r>
            <a:r>
              <a:rPr lang="en-CA" altLang="en-US"/>
              <a:t> of a node (in constant time).</a:t>
            </a:r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endParaRPr lang="en-CA" altLang="en-US"/>
          </a:p>
          <a:p>
            <a:pPr eaLnBrk="1" hangingPunct="1">
              <a:lnSpc>
                <a:spcPct val="80000"/>
              </a:lnSpc>
              <a:buFont typeface="Wingdings" charset="2"/>
              <a:buNone/>
            </a:pPr>
            <a:r>
              <a:rPr lang="en-CA" altLang="en-US"/>
              <a:t>For each extra operation (eg. </a:t>
            </a:r>
            <a:r>
              <a:rPr lang="en-CA" altLang="en-US">
                <a:solidFill>
                  <a:srgbClr val="006600"/>
                </a:solidFill>
              </a:rPr>
              <a:t>parent</a:t>
            </a:r>
            <a:r>
              <a:rPr lang="en-CA" altLang="en-US"/>
              <a:t>, </a:t>
            </a:r>
            <a:r>
              <a:rPr lang="en-CA" altLang="en-US">
                <a:solidFill>
                  <a:srgbClr val="006600"/>
                </a:solidFill>
              </a:rPr>
              <a:t>subtree size</a:t>
            </a:r>
            <a:r>
              <a:rPr lang="en-CA" altLang="en-US"/>
              <a:t>) we have to pay additional </a:t>
            </a:r>
            <a:r>
              <a:rPr lang="en-CA" altLang="en-US">
                <a:solidFill>
                  <a:srgbClr val="0000FF"/>
                </a:solidFill>
              </a:rPr>
              <a:t>n lg n</a:t>
            </a:r>
            <a:r>
              <a:rPr lang="en-CA" altLang="en-US"/>
              <a:t> bits each.</a:t>
            </a:r>
            <a:endParaRPr lang="da-DK" altLang="en-US"/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6516688" y="1484313"/>
            <a:ext cx="719137" cy="36036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3" name="Rectangle 6"/>
          <p:cNvSpPr>
            <a:spLocks noChangeArrowheads="1"/>
          </p:cNvSpPr>
          <p:nvPr/>
        </p:nvSpPr>
        <p:spPr bwMode="auto">
          <a:xfrm>
            <a:off x="5795963" y="2133600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4" name="Rectangle 7"/>
          <p:cNvSpPr>
            <a:spLocks noChangeArrowheads="1"/>
          </p:cNvSpPr>
          <p:nvPr/>
        </p:nvSpPr>
        <p:spPr bwMode="auto">
          <a:xfrm>
            <a:off x="7164388" y="2133600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5" name="Rectangle 8"/>
          <p:cNvSpPr>
            <a:spLocks noChangeArrowheads="1"/>
          </p:cNvSpPr>
          <p:nvPr/>
        </p:nvSpPr>
        <p:spPr bwMode="auto">
          <a:xfrm>
            <a:off x="5292725" y="2924175"/>
            <a:ext cx="719138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6" name="Rectangle 9"/>
          <p:cNvSpPr>
            <a:spLocks noChangeArrowheads="1"/>
          </p:cNvSpPr>
          <p:nvPr/>
        </p:nvSpPr>
        <p:spPr bwMode="auto">
          <a:xfrm>
            <a:off x="6659563" y="2924175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7" name="Rectangle 10"/>
          <p:cNvSpPr>
            <a:spLocks noChangeArrowheads="1"/>
          </p:cNvSpPr>
          <p:nvPr/>
        </p:nvSpPr>
        <p:spPr bwMode="auto">
          <a:xfrm>
            <a:off x="7667625" y="2924175"/>
            <a:ext cx="720725" cy="3603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8" name="Rectangle 11"/>
          <p:cNvSpPr>
            <a:spLocks noChangeArrowheads="1"/>
          </p:cNvSpPr>
          <p:nvPr/>
        </p:nvSpPr>
        <p:spPr bwMode="auto">
          <a:xfrm>
            <a:off x="7235825" y="3789363"/>
            <a:ext cx="720725" cy="36036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79" name="Rectangle 12"/>
          <p:cNvSpPr>
            <a:spLocks noChangeArrowheads="1"/>
          </p:cNvSpPr>
          <p:nvPr/>
        </p:nvSpPr>
        <p:spPr bwMode="auto">
          <a:xfrm>
            <a:off x="5724525" y="3789363"/>
            <a:ext cx="719138" cy="36036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7180" name="Line 14"/>
          <p:cNvSpPr>
            <a:spLocks noChangeShapeType="1"/>
          </p:cNvSpPr>
          <p:nvPr/>
        </p:nvSpPr>
        <p:spPr bwMode="auto">
          <a:xfrm>
            <a:off x="6877050" y="1484313"/>
            <a:ext cx="0" cy="3603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1" name="Line 15"/>
          <p:cNvSpPr>
            <a:spLocks noChangeShapeType="1"/>
          </p:cNvSpPr>
          <p:nvPr/>
        </p:nvSpPr>
        <p:spPr bwMode="auto">
          <a:xfrm>
            <a:off x="6156325" y="2133600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2" name="Line 16"/>
          <p:cNvSpPr>
            <a:spLocks noChangeShapeType="1"/>
          </p:cNvSpPr>
          <p:nvPr/>
        </p:nvSpPr>
        <p:spPr bwMode="auto">
          <a:xfrm>
            <a:off x="7524750" y="2133600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3" name="Line 17"/>
          <p:cNvSpPr>
            <a:spLocks noChangeShapeType="1"/>
          </p:cNvSpPr>
          <p:nvPr/>
        </p:nvSpPr>
        <p:spPr bwMode="auto">
          <a:xfrm>
            <a:off x="5651500" y="2924175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4" name="Line 18"/>
          <p:cNvSpPr>
            <a:spLocks noChangeShapeType="1"/>
          </p:cNvSpPr>
          <p:nvPr/>
        </p:nvSpPr>
        <p:spPr bwMode="auto">
          <a:xfrm>
            <a:off x="7019925" y="2924175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5" name="Line 19"/>
          <p:cNvSpPr>
            <a:spLocks noChangeShapeType="1"/>
          </p:cNvSpPr>
          <p:nvPr/>
        </p:nvSpPr>
        <p:spPr bwMode="auto">
          <a:xfrm>
            <a:off x="8027988" y="2924175"/>
            <a:ext cx="0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6" name="Line 20"/>
          <p:cNvSpPr>
            <a:spLocks noChangeShapeType="1"/>
          </p:cNvSpPr>
          <p:nvPr/>
        </p:nvSpPr>
        <p:spPr bwMode="auto">
          <a:xfrm>
            <a:off x="6084888" y="3789363"/>
            <a:ext cx="0" cy="3603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7" name="Line 21"/>
          <p:cNvSpPr>
            <a:spLocks noChangeShapeType="1"/>
          </p:cNvSpPr>
          <p:nvPr/>
        </p:nvSpPr>
        <p:spPr bwMode="auto">
          <a:xfrm>
            <a:off x="7596188" y="3789363"/>
            <a:ext cx="0" cy="3603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8" name="Line 23"/>
          <p:cNvSpPr>
            <a:spLocks noChangeShapeType="1"/>
          </p:cNvSpPr>
          <p:nvPr/>
        </p:nvSpPr>
        <p:spPr bwMode="auto">
          <a:xfrm flipH="1">
            <a:off x="6156325" y="1700213"/>
            <a:ext cx="503238" cy="4333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89" name="Line 24"/>
          <p:cNvSpPr>
            <a:spLocks noChangeShapeType="1"/>
          </p:cNvSpPr>
          <p:nvPr/>
        </p:nvSpPr>
        <p:spPr bwMode="auto">
          <a:xfrm>
            <a:off x="7092950" y="1700213"/>
            <a:ext cx="431800" cy="433387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0" name="Line 25"/>
          <p:cNvSpPr>
            <a:spLocks noChangeShapeType="1"/>
          </p:cNvSpPr>
          <p:nvPr/>
        </p:nvSpPr>
        <p:spPr bwMode="auto">
          <a:xfrm flipH="1">
            <a:off x="5651500" y="2349500"/>
            <a:ext cx="360363" cy="5746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1" name="Line 27"/>
          <p:cNvSpPr>
            <a:spLocks noChangeShapeType="1"/>
          </p:cNvSpPr>
          <p:nvPr/>
        </p:nvSpPr>
        <p:spPr bwMode="auto">
          <a:xfrm>
            <a:off x="5795963" y="3141663"/>
            <a:ext cx="288925" cy="6477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2" name="Line 28"/>
          <p:cNvSpPr>
            <a:spLocks noChangeShapeType="1"/>
          </p:cNvSpPr>
          <p:nvPr/>
        </p:nvSpPr>
        <p:spPr bwMode="auto">
          <a:xfrm flipH="1">
            <a:off x="7019925" y="2349500"/>
            <a:ext cx="360363" cy="5746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3" name="Line 29"/>
          <p:cNvSpPr>
            <a:spLocks noChangeShapeType="1"/>
          </p:cNvSpPr>
          <p:nvPr/>
        </p:nvSpPr>
        <p:spPr bwMode="auto">
          <a:xfrm>
            <a:off x="7740650" y="2349500"/>
            <a:ext cx="287338" cy="5746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4" name="Line 30"/>
          <p:cNvSpPr>
            <a:spLocks noChangeShapeType="1"/>
          </p:cNvSpPr>
          <p:nvPr/>
        </p:nvSpPr>
        <p:spPr bwMode="auto">
          <a:xfrm flipH="1">
            <a:off x="7596188" y="3141663"/>
            <a:ext cx="288925" cy="6477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7195" name="Text Box 31"/>
          <p:cNvSpPr txBox="1">
            <a:spLocks noChangeArrowheads="1"/>
          </p:cNvSpPr>
          <p:nvPr/>
        </p:nvSpPr>
        <p:spPr bwMode="auto">
          <a:xfrm>
            <a:off x="6156325" y="2133600"/>
            <a:ext cx="36036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6" name="Text Box 32"/>
          <p:cNvSpPr txBox="1">
            <a:spLocks noChangeArrowheads="1"/>
          </p:cNvSpPr>
          <p:nvPr/>
        </p:nvSpPr>
        <p:spPr bwMode="auto">
          <a:xfrm>
            <a:off x="7596188" y="3789363"/>
            <a:ext cx="360362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7" name="Text Box 33"/>
          <p:cNvSpPr txBox="1">
            <a:spLocks noChangeArrowheads="1"/>
          </p:cNvSpPr>
          <p:nvPr/>
        </p:nvSpPr>
        <p:spPr bwMode="auto">
          <a:xfrm>
            <a:off x="7235825" y="3789363"/>
            <a:ext cx="3603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8" name="Text Box 34"/>
          <p:cNvSpPr txBox="1">
            <a:spLocks noChangeArrowheads="1"/>
          </p:cNvSpPr>
          <p:nvPr/>
        </p:nvSpPr>
        <p:spPr bwMode="auto">
          <a:xfrm>
            <a:off x="6084888" y="3789363"/>
            <a:ext cx="360362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199" name="Text Box 35"/>
          <p:cNvSpPr txBox="1">
            <a:spLocks noChangeArrowheads="1"/>
          </p:cNvSpPr>
          <p:nvPr/>
        </p:nvSpPr>
        <p:spPr bwMode="auto">
          <a:xfrm>
            <a:off x="5724525" y="3789363"/>
            <a:ext cx="3603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0" name="Text Box 36"/>
          <p:cNvSpPr txBox="1">
            <a:spLocks noChangeArrowheads="1"/>
          </p:cNvSpPr>
          <p:nvPr/>
        </p:nvSpPr>
        <p:spPr bwMode="auto">
          <a:xfrm>
            <a:off x="5292725" y="2924175"/>
            <a:ext cx="36036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1" name="Text Box 37"/>
          <p:cNvSpPr txBox="1">
            <a:spLocks noChangeArrowheads="1"/>
          </p:cNvSpPr>
          <p:nvPr/>
        </p:nvSpPr>
        <p:spPr bwMode="auto">
          <a:xfrm>
            <a:off x="7019925" y="2924175"/>
            <a:ext cx="36036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2" name="Text Box 38"/>
          <p:cNvSpPr txBox="1">
            <a:spLocks noChangeArrowheads="1"/>
          </p:cNvSpPr>
          <p:nvPr/>
        </p:nvSpPr>
        <p:spPr bwMode="auto">
          <a:xfrm>
            <a:off x="6659563" y="2924175"/>
            <a:ext cx="36036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7203" name="Text Box 39"/>
          <p:cNvSpPr txBox="1">
            <a:spLocks noChangeArrowheads="1"/>
          </p:cNvSpPr>
          <p:nvPr/>
        </p:nvSpPr>
        <p:spPr bwMode="auto">
          <a:xfrm>
            <a:off x="8027988" y="2924175"/>
            <a:ext cx="36036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x</a:t>
            </a:r>
            <a:endParaRPr lang="da-DK" altLang="en-US" sz="1800">
              <a:latin typeface="Tahom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45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145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14541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 nodeType="clickPar">
                      <p:stCondLst>
                        <p:cond delay="indefinite"/>
                      </p:stCondLst>
                      <p:childTnLst>
                        <p:par>
                          <p:cTn id="1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6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14541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Can we improve the space bound?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There are less than </a:t>
            </a:r>
            <a:r>
              <a:rPr lang="en-US" altLang="en-US">
                <a:solidFill>
                  <a:srgbClr val="0000FF"/>
                </a:solidFill>
              </a:rPr>
              <a:t>2</a:t>
            </a:r>
            <a:r>
              <a:rPr lang="en-US" altLang="en-US" baseline="30000">
                <a:solidFill>
                  <a:srgbClr val="0000FF"/>
                </a:solidFill>
              </a:rPr>
              <a:t>2n</a:t>
            </a:r>
            <a:r>
              <a:rPr lang="en-US" altLang="en-US">
                <a:solidFill>
                  <a:srgbClr val="0000FF"/>
                </a:solidFill>
              </a:rPr>
              <a:t> </a:t>
            </a:r>
            <a:r>
              <a:rPr lang="en-US" altLang="en-US"/>
              <a:t>distinct binary trees on </a:t>
            </a:r>
            <a:r>
              <a:rPr lang="en-US" altLang="en-US">
                <a:solidFill>
                  <a:srgbClr val="0000FF"/>
                </a:solidFill>
              </a:rPr>
              <a:t>n</a:t>
            </a:r>
            <a:r>
              <a:rPr lang="en-US" altLang="en-US"/>
              <a:t> nodes.</a:t>
            </a:r>
          </a:p>
          <a:p>
            <a:pPr eaLnBrk="1" hangingPunct="1"/>
            <a:endParaRPr lang="en-US" altLang="en-US"/>
          </a:p>
          <a:p>
            <a:pPr eaLnBrk="1" hangingPunct="1"/>
            <a:r>
              <a:rPr lang="en-US" altLang="en-US">
                <a:solidFill>
                  <a:srgbClr val="0000FF"/>
                </a:solidFill>
              </a:rPr>
              <a:t>2n</a:t>
            </a:r>
            <a:r>
              <a:rPr lang="en-US" altLang="en-US"/>
              <a:t> bits are enough to distinguish between any two different binary trees.</a:t>
            </a:r>
          </a:p>
          <a:p>
            <a:pPr eaLnBrk="1" hangingPunct="1"/>
            <a:endParaRPr lang="en-US" altLang="en-US"/>
          </a:p>
          <a:p>
            <a:pPr eaLnBrk="1" hangingPunct="1"/>
            <a:r>
              <a:rPr lang="en-US" altLang="en-US"/>
              <a:t>Can we represent an </a:t>
            </a:r>
            <a:r>
              <a:rPr lang="en-US" altLang="en-US">
                <a:solidFill>
                  <a:srgbClr val="0000FF"/>
                </a:solidFill>
              </a:rPr>
              <a:t>n</a:t>
            </a:r>
            <a:r>
              <a:rPr lang="en-US" altLang="en-US"/>
              <a:t> node binary tree using </a:t>
            </a:r>
            <a:r>
              <a:rPr lang="en-US" altLang="en-US">
                <a:solidFill>
                  <a:srgbClr val="0000FF"/>
                </a:solidFill>
              </a:rPr>
              <a:t>2n</a:t>
            </a:r>
            <a:r>
              <a:rPr lang="en-US" altLang="en-US"/>
              <a:t> bits?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17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17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CA" altLang="en-US" sz="4000"/>
              <a:t>Binary tree representation</a:t>
            </a:r>
            <a:endParaRPr lang="da-DK" altLang="en-US" sz="4000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CA" altLang="en-US"/>
              <a:t>A binary tree on </a:t>
            </a:r>
            <a:r>
              <a:rPr lang="en-CA" altLang="en-US">
                <a:solidFill>
                  <a:srgbClr val="0000FF"/>
                </a:solidFill>
              </a:rPr>
              <a:t>n</a:t>
            </a:r>
            <a:r>
              <a:rPr lang="en-CA" altLang="en-US"/>
              <a:t> nodes can be represented using </a:t>
            </a:r>
            <a:r>
              <a:rPr lang="en-CA" altLang="en-US">
                <a:solidFill>
                  <a:srgbClr val="0000FF"/>
                </a:solidFill>
              </a:rPr>
              <a:t>2n+o(n)</a:t>
            </a:r>
            <a:r>
              <a:rPr lang="en-CA" altLang="en-US"/>
              <a:t> bits to  support:</a:t>
            </a:r>
          </a:p>
          <a:p>
            <a:pPr eaLnBrk="1" hangingPunct="1"/>
            <a:endParaRPr lang="en-CA" altLang="en-US"/>
          </a:p>
          <a:p>
            <a:pPr lvl="1" eaLnBrk="1" hangingPunct="1"/>
            <a:r>
              <a:rPr lang="en-CA" altLang="en-US">
                <a:solidFill>
                  <a:srgbClr val="006600"/>
                </a:solidFill>
              </a:rPr>
              <a:t>parent</a:t>
            </a:r>
          </a:p>
          <a:p>
            <a:pPr lvl="1" eaLnBrk="1" hangingPunct="1"/>
            <a:r>
              <a:rPr lang="en-CA" altLang="en-US">
                <a:solidFill>
                  <a:srgbClr val="006600"/>
                </a:solidFill>
              </a:rPr>
              <a:t>left child</a:t>
            </a:r>
          </a:p>
          <a:p>
            <a:pPr lvl="1" eaLnBrk="1" hangingPunct="1"/>
            <a:r>
              <a:rPr lang="en-CA" altLang="en-US">
                <a:solidFill>
                  <a:srgbClr val="006600"/>
                </a:solidFill>
              </a:rPr>
              <a:t>right child</a:t>
            </a:r>
            <a:r>
              <a:rPr lang="en-CA" altLang="en-US"/>
              <a:t> </a:t>
            </a:r>
          </a:p>
          <a:p>
            <a:pPr eaLnBrk="1" hangingPunct="1">
              <a:buFont typeface="Wingdings" charset="2"/>
              <a:buNone/>
            </a:pPr>
            <a:r>
              <a:rPr lang="en-CA" altLang="en-US"/>
              <a:t>    </a:t>
            </a:r>
          </a:p>
          <a:p>
            <a:pPr eaLnBrk="1" hangingPunct="1">
              <a:buFont typeface="Wingdings" charset="2"/>
              <a:buNone/>
            </a:pPr>
            <a:r>
              <a:rPr lang="en-CA" altLang="en-US"/>
              <a:t>     in constant time.</a:t>
            </a:r>
            <a:endParaRPr lang="da-DK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CA" altLang="en-US" sz="3600"/>
              <a:t>Heap-like notation for a binary tree</a:t>
            </a:r>
            <a:endParaRPr lang="da-DK" altLang="en-US" sz="360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CA" altLang="en-US"/>
              <a:t> </a:t>
            </a:r>
            <a:endParaRPr lang="da-DK" altLang="en-US"/>
          </a:p>
        </p:txBody>
      </p:sp>
      <p:sp>
        <p:nvSpPr>
          <p:cNvPr id="13316" name="Oval 4"/>
          <p:cNvSpPr>
            <a:spLocks noChangeArrowheads="1"/>
          </p:cNvSpPr>
          <p:nvPr/>
        </p:nvSpPr>
        <p:spPr bwMode="auto">
          <a:xfrm>
            <a:off x="6588125" y="11969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17" name="Oval 5"/>
          <p:cNvSpPr>
            <a:spLocks noChangeArrowheads="1"/>
          </p:cNvSpPr>
          <p:nvPr/>
        </p:nvSpPr>
        <p:spPr bwMode="auto">
          <a:xfrm>
            <a:off x="5867400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18" name="Oval 6"/>
          <p:cNvSpPr>
            <a:spLocks noChangeArrowheads="1"/>
          </p:cNvSpPr>
          <p:nvPr/>
        </p:nvSpPr>
        <p:spPr bwMode="auto">
          <a:xfrm>
            <a:off x="7596188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19" name="Oval 7"/>
          <p:cNvSpPr>
            <a:spLocks noChangeArrowheads="1"/>
          </p:cNvSpPr>
          <p:nvPr/>
        </p:nvSpPr>
        <p:spPr bwMode="auto">
          <a:xfrm>
            <a:off x="7308850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0" name="Oval 8"/>
          <p:cNvSpPr>
            <a:spLocks noChangeArrowheads="1"/>
          </p:cNvSpPr>
          <p:nvPr/>
        </p:nvSpPr>
        <p:spPr bwMode="auto">
          <a:xfrm>
            <a:off x="5724525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1" name="Oval 9"/>
          <p:cNvSpPr>
            <a:spLocks noChangeArrowheads="1"/>
          </p:cNvSpPr>
          <p:nvPr/>
        </p:nvSpPr>
        <p:spPr bwMode="auto">
          <a:xfrm>
            <a:off x="6877050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2" name="Oval 10"/>
          <p:cNvSpPr>
            <a:spLocks noChangeArrowheads="1"/>
          </p:cNvSpPr>
          <p:nvPr/>
        </p:nvSpPr>
        <p:spPr bwMode="auto">
          <a:xfrm>
            <a:off x="5364163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23" name="Oval 11"/>
          <p:cNvSpPr>
            <a:spLocks noChangeArrowheads="1"/>
          </p:cNvSpPr>
          <p:nvPr/>
        </p:nvSpPr>
        <p:spPr bwMode="auto">
          <a:xfrm>
            <a:off x="7812088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0" name="Rectangle 12"/>
          <p:cNvSpPr>
            <a:spLocks noChangeArrowheads="1"/>
          </p:cNvSpPr>
          <p:nvPr/>
        </p:nvSpPr>
        <p:spPr bwMode="auto">
          <a:xfrm>
            <a:off x="6300788" y="2492375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1" name="Rectangle 13"/>
          <p:cNvSpPr>
            <a:spLocks noChangeArrowheads="1"/>
          </p:cNvSpPr>
          <p:nvPr/>
        </p:nvSpPr>
        <p:spPr bwMode="auto">
          <a:xfrm>
            <a:off x="7885113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2" name="Rectangle 14"/>
          <p:cNvSpPr>
            <a:spLocks noChangeArrowheads="1"/>
          </p:cNvSpPr>
          <p:nvPr/>
        </p:nvSpPr>
        <p:spPr bwMode="auto">
          <a:xfrm>
            <a:off x="7308850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3" name="Rectangle 15"/>
          <p:cNvSpPr>
            <a:spLocks noChangeArrowheads="1"/>
          </p:cNvSpPr>
          <p:nvPr/>
        </p:nvSpPr>
        <p:spPr bwMode="auto">
          <a:xfrm>
            <a:off x="6084888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4" name="Rectangle 16"/>
          <p:cNvSpPr>
            <a:spLocks noChangeArrowheads="1"/>
          </p:cNvSpPr>
          <p:nvPr/>
        </p:nvSpPr>
        <p:spPr bwMode="auto">
          <a:xfrm>
            <a:off x="5508625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5" name="Rectangle 17"/>
          <p:cNvSpPr>
            <a:spLocks noChangeArrowheads="1"/>
          </p:cNvSpPr>
          <p:nvPr/>
        </p:nvSpPr>
        <p:spPr bwMode="auto">
          <a:xfrm>
            <a:off x="5076825" y="32131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6" name="Rectangle 18"/>
          <p:cNvSpPr>
            <a:spLocks noChangeArrowheads="1"/>
          </p:cNvSpPr>
          <p:nvPr/>
        </p:nvSpPr>
        <p:spPr bwMode="auto">
          <a:xfrm>
            <a:off x="6659563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5667" name="Rectangle 19"/>
          <p:cNvSpPr>
            <a:spLocks noChangeArrowheads="1"/>
          </p:cNvSpPr>
          <p:nvPr/>
        </p:nvSpPr>
        <p:spPr bwMode="auto">
          <a:xfrm>
            <a:off x="7164388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a-DK" altLang="en-US" sz="1800">
              <a:latin typeface="Tahoma" charset="0"/>
            </a:endParaRPr>
          </a:p>
        </p:txBody>
      </p:sp>
      <p:sp>
        <p:nvSpPr>
          <p:cNvPr id="155668" name="Rectangle 20"/>
          <p:cNvSpPr>
            <a:spLocks noChangeArrowheads="1"/>
          </p:cNvSpPr>
          <p:nvPr/>
        </p:nvSpPr>
        <p:spPr bwMode="auto">
          <a:xfrm>
            <a:off x="8101013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3333" name="Line 21"/>
          <p:cNvSpPr>
            <a:spLocks noChangeShapeType="1"/>
          </p:cNvSpPr>
          <p:nvPr/>
        </p:nvSpPr>
        <p:spPr bwMode="auto">
          <a:xfrm flipH="1">
            <a:off x="5940425" y="1268413"/>
            <a:ext cx="719138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4" name="Line 22"/>
          <p:cNvSpPr>
            <a:spLocks noChangeShapeType="1"/>
          </p:cNvSpPr>
          <p:nvPr/>
        </p:nvSpPr>
        <p:spPr bwMode="auto">
          <a:xfrm flipH="1">
            <a:off x="5435600" y="1989138"/>
            <a:ext cx="504825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5" name="Line 23"/>
          <p:cNvSpPr>
            <a:spLocks noChangeShapeType="1"/>
          </p:cNvSpPr>
          <p:nvPr/>
        </p:nvSpPr>
        <p:spPr bwMode="auto">
          <a:xfrm>
            <a:off x="5435600" y="2636838"/>
            <a:ext cx="431800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6" name="Line 24"/>
          <p:cNvSpPr>
            <a:spLocks noChangeShapeType="1"/>
          </p:cNvSpPr>
          <p:nvPr/>
        </p:nvSpPr>
        <p:spPr bwMode="auto">
          <a:xfrm>
            <a:off x="6732588" y="1341438"/>
            <a:ext cx="7191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7" name="Line 25"/>
          <p:cNvSpPr>
            <a:spLocks noChangeShapeType="1"/>
          </p:cNvSpPr>
          <p:nvPr/>
        </p:nvSpPr>
        <p:spPr bwMode="auto">
          <a:xfrm flipH="1">
            <a:off x="6948488" y="1989138"/>
            <a:ext cx="5032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8" name="Line 26"/>
          <p:cNvSpPr>
            <a:spLocks noChangeShapeType="1"/>
          </p:cNvSpPr>
          <p:nvPr/>
        </p:nvSpPr>
        <p:spPr bwMode="auto">
          <a:xfrm>
            <a:off x="7380288" y="1916113"/>
            <a:ext cx="504825" cy="64928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3339" name="Line 27"/>
          <p:cNvSpPr>
            <a:spLocks noChangeShapeType="1"/>
          </p:cNvSpPr>
          <p:nvPr/>
        </p:nvSpPr>
        <p:spPr bwMode="auto">
          <a:xfrm flipH="1">
            <a:off x="7667625" y="2636838"/>
            <a:ext cx="288925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6" name="Line 28"/>
          <p:cNvSpPr>
            <a:spLocks noChangeShapeType="1"/>
          </p:cNvSpPr>
          <p:nvPr/>
        </p:nvSpPr>
        <p:spPr bwMode="auto">
          <a:xfrm>
            <a:off x="6011863" y="1989138"/>
            <a:ext cx="360362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7" name="Line 29"/>
          <p:cNvSpPr>
            <a:spLocks noChangeShapeType="1"/>
          </p:cNvSpPr>
          <p:nvPr/>
        </p:nvSpPr>
        <p:spPr bwMode="auto">
          <a:xfrm flipH="1">
            <a:off x="5148263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8" name="Line 30"/>
          <p:cNvSpPr>
            <a:spLocks noChangeShapeType="1"/>
          </p:cNvSpPr>
          <p:nvPr/>
        </p:nvSpPr>
        <p:spPr bwMode="auto">
          <a:xfrm flipH="1">
            <a:off x="5580063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79" name="Line 31"/>
          <p:cNvSpPr>
            <a:spLocks noChangeShapeType="1"/>
          </p:cNvSpPr>
          <p:nvPr/>
        </p:nvSpPr>
        <p:spPr bwMode="auto">
          <a:xfrm>
            <a:off x="5867400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0" name="Line 32"/>
          <p:cNvSpPr>
            <a:spLocks noChangeShapeType="1"/>
          </p:cNvSpPr>
          <p:nvPr/>
        </p:nvSpPr>
        <p:spPr bwMode="auto">
          <a:xfrm flipH="1">
            <a:off x="6732588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1" name="Line 33"/>
          <p:cNvSpPr>
            <a:spLocks noChangeShapeType="1"/>
          </p:cNvSpPr>
          <p:nvPr/>
        </p:nvSpPr>
        <p:spPr bwMode="auto">
          <a:xfrm>
            <a:off x="7019925" y="2636838"/>
            <a:ext cx="288925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2" name="Line 34"/>
          <p:cNvSpPr>
            <a:spLocks noChangeShapeType="1"/>
          </p:cNvSpPr>
          <p:nvPr/>
        </p:nvSpPr>
        <p:spPr bwMode="auto">
          <a:xfrm>
            <a:off x="7956550" y="2636838"/>
            <a:ext cx="215900" cy="647700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3" name="Line 35"/>
          <p:cNvSpPr>
            <a:spLocks noChangeShapeType="1"/>
          </p:cNvSpPr>
          <p:nvPr/>
        </p:nvSpPr>
        <p:spPr bwMode="auto">
          <a:xfrm flipH="1">
            <a:off x="7380288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4" name="Line 36"/>
          <p:cNvSpPr>
            <a:spLocks noChangeShapeType="1"/>
          </p:cNvSpPr>
          <p:nvPr/>
        </p:nvSpPr>
        <p:spPr bwMode="auto">
          <a:xfrm>
            <a:off x="7667625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5685" name="Text Box 37"/>
          <p:cNvSpPr txBox="1">
            <a:spLocks noChangeArrowheads="1"/>
          </p:cNvSpPr>
          <p:nvPr/>
        </p:nvSpPr>
        <p:spPr bwMode="auto">
          <a:xfrm>
            <a:off x="7451725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86" name="Text Box 38"/>
          <p:cNvSpPr txBox="1">
            <a:spLocks noChangeArrowheads="1"/>
          </p:cNvSpPr>
          <p:nvPr/>
        </p:nvSpPr>
        <p:spPr bwMode="auto">
          <a:xfrm>
            <a:off x="6659563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88" name="Text Box 40"/>
          <p:cNvSpPr txBox="1">
            <a:spLocks noChangeArrowheads="1"/>
          </p:cNvSpPr>
          <p:nvPr/>
        </p:nvSpPr>
        <p:spPr bwMode="auto">
          <a:xfrm>
            <a:off x="5076825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89" name="Text Box 41"/>
          <p:cNvSpPr txBox="1">
            <a:spLocks noChangeArrowheads="1"/>
          </p:cNvSpPr>
          <p:nvPr/>
        </p:nvSpPr>
        <p:spPr bwMode="auto">
          <a:xfrm>
            <a:off x="7956550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0" name="Text Box 42"/>
          <p:cNvSpPr txBox="1">
            <a:spLocks noChangeArrowheads="1"/>
          </p:cNvSpPr>
          <p:nvPr/>
        </p:nvSpPr>
        <p:spPr bwMode="auto">
          <a:xfrm>
            <a:off x="5867400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1" name="Text Box 43"/>
          <p:cNvSpPr txBox="1">
            <a:spLocks noChangeArrowheads="1"/>
          </p:cNvSpPr>
          <p:nvPr/>
        </p:nvSpPr>
        <p:spPr bwMode="auto">
          <a:xfrm>
            <a:off x="7451725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2" name="Text Box 44"/>
          <p:cNvSpPr txBox="1">
            <a:spLocks noChangeArrowheads="1"/>
          </p:cNvSpPr>
          <p:nvPr/>
        </p:nvSpPr>
        <p:spPr bwMode="auto">
          <a:xfrm>
            <a:off x="5580063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3" name="Text Box 45"/>
          <p:cNvSpPr txBox="1">
            <a:spLocks noChangeArrowheads="1"/>
          </p:cNvSpPr>
          <p:nvPr/>
        </p:nvSpPr>
        <p:spPr bwMode="auto">
          <a:xfrm>
            <a:off x="6300788" y="1052513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4" name="Text Box 46"/>
          <p:cNvSpPr txBox="1">
            <a:spLocks noChangeArrowheads="1"/>
          </p:cNvSpPr>
          <p:nvPr/>
        </p:nvSpPr>
        <p:spPr bwMode="auto">
          <a:xfrm>
            <a:off x="6011863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5" name="Text Box 47"/>
          <p:cNvSpPr txBox="1">
            <a:spLocks noChangeArrowheads="1"/>
          </p:cNvSpPr>
          <p:nvPr/>
        </p:nvSpPr>
        <p:spPr bwMode="auto">
          <a:xfrm>
            <a:off x="5435600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6" name="Text Box 48"/>
          <p:cNvSpPr txBox="1">
            <a:spLocks noChangeArrowheads="1"/>
          </p:cNvSpPr>
          <p:nvPr/>
        </p:nvSpPr>
        <p:spPr bwMode="auto">
          <a:xfrm>
            <a:off x="7812088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7" name="Text Box 49"/>
          <p:cNvSpPr txBox="1">
            <a:spLocks noChangeArrowheads="1"/>
          </p:cNvSpPr>
          <p:nvPr/>
        </p:nvSpPr>
        <p:spPr bwMode="auto">
          <a:xfrm>
            <a:off x="7235825" y="40767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8" name="Text Box 50"/>
          <p:cNvSpPr txBox="1">
            <a:spLocks noChangeArrowheads="1"/>
          </p:cNvSpPr>
          <p:nvPr/>
        </p:nvSpPr>
        <p:spPr bwMode="auto">
          <a:xfrm>
            <a:off x="7235825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699" name="Text Box 51"/>
          <p:cNvSpPr txBox="1">
            <a:spLocks noChangeArrowheads="1"/>
          </p:cNvSpPr>
          <p:nvPr/>
        </p:nvSpPr>
        <p:spPr bwMode="auto">
          <a:xfrm>
            <a:off x="8243888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0" name="Text Box 52"/>
          <p:cNvSpPr txBox="1">
            <a:spLocks noChangeArrowheads="1"/>
          </p:cNvSpPr>
          <p:nvPr/>
        </p:nvSpPr>
        <p:spPr bwMode="auto">
          <a:xfrm>
            <a:off x="6372225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1" name="Text Box 53"/>
          <p:cNvSpPr txBox="1">
            <a:spLocks noChangeArrowheads="1"/>
          </p:cNvSpPr>
          <p:nvPr/>
        </p:nvSpPr>
        <p:spPr bwMode="auto">
          <a:xfrm>
            <a:off x="4787900" y="29241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2" name="Text Box 54"/>
          <p:cNvSpPr txBox="1">
            <a:spLocks noChangeArrowheads="1"/>
          </p:cNvSpPr>
          <p:nvPr/>
        </p:nvSpPr>
        <p:spPr bwMode="auto">
          <a:xfrm>
            <a:off x="6372225" y="22050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3" name="Text Box 55"/>
          <p:cNvSpPr txBox="1">
            <a:spLocks noChangeArrowheads="1"/>
          </p:cNvSpPr>
          <p:nvPr/>
        </p:nvSpPr>
        <p:spPr bwMode="auto">
          <a:xfrm>
            <a:off x="611188" y="1196975"/>
            <a:ext cx="2408237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Add external nodes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4" name="Text Box 56"/>
          <p:cNvSpPr txBox="1">
            <a:spLocks noChangeArrowheads="1"/>
          </p:cNvSpPr>
          <p:nvPr/>
        </p:nvSpPr>
        <p:spPr bwMode="auto">
          <a:xfrm>
            <a:off x="611188" y="1989138"/>
            <a:ext cx="3521075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Label internal nodes with a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and external nodes with a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5" name="Text Box 57"/>
          <p:cNvSpPr txBox="1">
            <a:spLocks noChangeArrowheads="1"/>
          </p:cNvSpPr>
          <p:nvPr/>
        </p:nvSpPr>
        <p:spPr bwMode="auto">
          <a:xfrm>
            <a:off x="539750" y="3141663"/>
            <a:ext cx="3589338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Write the labels in level order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6" name="Text Box 58"/>
          <p:cNvSpPr txBox="1">
            <a:spLocks noChangeArrowheads="1"/>
          </p:cNvSpPr>
          <p:nvPr/>
        </p:nvSpPr>
        <p:spPr bwMode="auto">
          <a:xfrm>
            <a:off x="539750" y="3860800"/>
            <a:ext cx="39624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1 1 1 1 0 1 1 0 1 0 0 1 0 0 0 0 0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5707" name="Text Box 59"/>
          <p:cNvSpPr txBox="1">
            <a:spLocks noChangeArrowheads="1"/>
          </p:cNvSpPr>
          <p:nvPr/>
        </p:nvSpPr>
        <p:spPr bwMode="auto">
          <a:xfrm>
            <a:off x="611188" y="4652963"/>
            <a:ext cx="5773737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One can reconstruct the tree from this sequence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8" name="Text Box 60"/>
          <p:cNvSpPr txBox="1">
            <a:spLocks noChangeArrowheads="1"/>
          </p:cNvSpPr>
          <p:nvPr/>
        </p:nvSpPr>
        <p:spPr bwMode="auto">
          <a:xfrm>
            <a:off x="611188" y="5373688"/>
            <a:ext cx="656907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An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n</a:t>
            </a:r>
            <a:r>
              <a:rPr lang="en-CA" altLang="en-US" sz="1800">
                <a:latin typeface="Tahoma" charset="0"/>
              </a:rPr>
              <a:t> node binary tree can be represented in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2n+1</a:t>
            </a:r>
            <a:r>
              <a:rPr lang="en-CA" altLang="en-US" sz="1800">
                <a:latin typeface="Tahoma" charset="0"/>
              </a:rPr>
              <a:t> bits.</a:t>
            </a:r>
            <a:endParaRPr lang="da-DK" altLang="en-US" sz="1800">
              <a:latin typeface="Tahoma" charset="0"/>
            </a:endParaRPr>
          </a:p>
        </p:txBody>
      </p:sp>
      <p:sp>
        <p:nvSpPr>
          <p:cNvPr id="155709" name="Text Box 61"/>
          <p:cNvSpPr txBox="1">
            <a:spLocks noChangeArrowheads="1"/>
          </p:cNvSpPr>
          <p:nvPr/>
        </p:nvSpPr>
        <p:spPr bwMode="auto">
          <a:xfrm>
            <a:off x="611188" y="6092825"/>
            <a:ext cx="3379787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What about the operations?</a:t>
            </a:r>
            <a:endParaRPr lang="da-DK" altLang="en-US" sz="1800">
              <a:latin typeface="Tahom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557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556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1556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1556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1" dur="500"/>
                                        <p:tgtEl>
                                          <p:spTgt spid="1556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1556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1556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1556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3" dur="500"/>
                                        <p:tgtEl>
                                          <p:spTgt spid="1556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6" dur="500"/>
                                        <p:tgtEl>
                                          <p:spTgt spid="1556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9" dur="500"/>
                                        <p:tgtEl>
                                          <p:spTgt spid="1556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1556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5" dur="500"/>
                                        <p:tgtEl>
                                          <p:spTgt spid="1556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8" dur="500"/>
                                        <p:tgtEl>
                                          <p:spTgt spid="1556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1" dur="500"/>
                                        <p:tgtEl>
                                          <p:spTgt spid="1556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4" dur="500"/>
                                        <p:tgtEl>
                                          <p:spTgt spid="1556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7" dur="500"/>
                                        <p:tgtEl>
                                          <p:spTgt spid="1556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500"/>
                                        <p:tgtEl>
                                          <p:spTgt spid="1556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3" dur="500"/>
                                        <p:tgtEl>
                                          <p:spTgt spid="1556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 nodeType="clickPar">
                      <p:stCondLst>
                        <p:cond delay="indefinite"/>
                      </p:stCondLst>
                      <p:childTnLst>
                        <p:par>
                          <p:cTn id="6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 nodeType="clickPar">
                      <p:stCondLst>
                        <p:cond delay="indefinite"/>
                      </p:stCondLst>
                      <p:childTnLst>
                        <p:par>
                          <p:cTn id="6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4" fill="hold" nodeType="clickPar">
                      <p:stCondLst>
                        <p:cond delay="indefinite"/>
                      </p:stCondLst>
                      <p:childTnLst>
                        <p:par>
                          <p:cTn id="10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 nodeType="clickPar">
                      <p:stCondLst>
                        <p:cond delay="indefinite"/>
                      </p:stCondLst>
                      <p:childTnLst>
                        <p:par>
                          <p:cTn id="10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 nodeType="clickPar">
                      <p:stCondLst>
                        <p:cond delay="indefinite"/>
                      </p:stCondLst>
                      <p:childTnLst>
                        <p:par>
                          <p:cTn id="1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 nodeType="clickPar">
                      <p:stCondLst>
                        <p:cond delay="indefinite"/>
                      </p:stCondLst>
                      <p:childTnLst>
                        <p:par>
                          <p:cTn id="1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 nodeType="clickPar">
                      <p:stCondLst>
                        <p:cond delay="indefinite"/>
                      </p:stCondLst>
                      <p:childTnLst>
                        <p:par>
                          <p:cTn id="1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5660" grpId="0" animBg="1"/>
      <p:bldP spid="155661" grpId="0" animBg="1"/>
      <p:bldP spid="155662" grpId="0" animBg="1"/>
      <p:bldP spid="155663" grpId="0" animBg="1"/>
      <p:bldP spid="155664" grpId="0" animBg="1"/>
      <p:bldP spid="155665" grpId="0" animBg="1"/>
      <p:bldP spid="155666" grpId="0" animBg="1"/>
      <p:bldP spid="155667" grpId="0" animBg="1"/>
      <p:bldP spid="155668" grpId="0" animBg="1"/>
      <p:bldP spid="155676" grpId="0" animBg="1"/>
      <p:bldP spid="155677" grpId="0" animBg="1"/>
      <p:bldP spid="155678" grpId="0" animBg="1"/>
      <p:bldP spid="155679" grpId="0" animBg="1"/>
      <p:bldP spid="155680" grpId="0" animBg="1"/>
      <p:bldP spid="155681" grpId="0" animBg="1"/>
      <p:bldP spid="155682" grpId="0" animBg="1"/>
      <p:bldP spid="155683" grpId="0" animBg="1"/>
      <p:bldP spid="155684" grpId="0" animBg="1"/>
      <p:bldP spid="155685" grpId="0"/>
      <p:bldP spid="155686" grpId="0"/>
      <p:bldP spid="155688" grpId="0"/>
      <p:bldP spid="155689" grpId="0"/>
      <p:bldP spid="155690" grpId="0"/>
      <p:bldP spid="155691" grpId="0"/>
      <p:bldP spid="155692" grpId="0"/>
      <p:bldP spid="155693" grpId="0"/>
      <p:bldP spid="155694" grpId="0"/>
      <p:bldP spid="155695" grpId="0"/>
      <p:bldP spid="155696" grpId="0"/>
      <p:bldP spid="155697" grpId="0"/>
      <p:bldP spid="155698" grpId="0"/>
      <p:bldP spid="155699" grpId="0"/>
      <p:bldP spid="155700" grpId="0"/>
      <p:bldP spid="155701" grpId="0"/>
      <p:bldP spid="155702" grpId="0"/>
      <p:bldP spid="155703" grpId="0"/>
      <p:bldP spid="155704" grpId="0"/>
      <p:bldP spid="155705" grpId="0"/>
      <p:bldP spid="155706" grpId="0"/>
      <p:bldP spid="155707" grpId="0"/>
      <p:bldP spid="155708" grpId="0"/>
      <p:bldP spid="15570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CA" altLang="en-US" sz="3600"/>
              <a:t>Heap-like notation for a binary tree</a:t>
            </a:r>
            <a:endParaRPr lang="da-DK" altLang="en-US" sz="3600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Wingdings" charset="2"/>
              <a:buNone/>
            </a:pPr>
            <a:r>
              <a:rPr lang="en-CA" altLang="en-US"/>
              <a:t> </a:t>
            </a:r>
            <a:endParaRPr lang="da-DK" altLang="en-US"/>
          </a:p>
        </p:txBody>
      </p:sp>
      <p:sp>
        <p:nvSpPr>
          <p:cNvPr id="15364" name="Oval 4"/>
          <p:cNvSpPr>
            <a:spLocks noChangeArrowheads="1"/>
          </p:cNvSpPr>
          <p:nvPr/>
        </p:nvSpPr>
        <p:spPr bwMode="auto">
          <a:xfrm>
            <a:off x="6588125" y="11969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5" name="Oval 5"/>
          <p:cNvSpPr>
            <a:spLocks noChangeArrowheads="1"/>
          </p:cNvSpPr>
          <p:nvPr/>
        </p:nvSpPr>
        <p:spPr bwMode="auto">
          <a:xfrm>
            <a:off x="5867400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6" name="Oval 6"/>
          <p:cNvSpPr>
            <a:spLocks noChangeArrowheads="1"/>
          </p:cNvSpPr>
          <p:nvPr/>
        </p:nvSpPr>
        <p:spPr bwMode="auto">
          <a:xfrm>
            <a:off x="7596188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7" name="Oval 7"/>
          <p:cNvSpPr>
            <a:spLocks noChangeArrowheads="1"/>
          </p:cNvSpPr>
          <p:nvPr/>
        </p:nvSpPr>
        <p:spPr bwMode="auto">
          <a:xfrm>
            <a:off x="7308850" y="18446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8" name="Oval 8"/>
          <p:cNvSpPr>
            <a:spLocks noChangeArrowheads="1"/>
          </p:cNvSpPr>
          <p:nvPr/>
        </p:nvSpPr>
        <p:spPr bwMode="auto">
          <a:xfrm>
            <a:off x="5724525" y="3213100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69" name="Oval 9"/>
          <p:cNvSpPr>
            <a:spLocks noChangeArrowheads="1"/>
          </p:cNvSpPr>
          <p:nvPr/>
        </p:nvSpPr>
        <p:spPr bwMode="auto">
          <a:xfrm>
            <a:off x="6877050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0" name="Oval 10"/>
          <p:cNvSpPr>
            <a:spLocks noChangeArrowheads="1"/>
          </p:cNvSpPr>
          <p:nvPr/>
        </p:nvSpPr>
        <p:spPr bwMode="auto">
          <a:xfrm>
            <a:off x="5364163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1" name="Oval 11"/>
          <p:cNvSpPr>
            <a:spLocks noChangeArrowheads="1"/>
          </p:cNvSpPr>
          <p:nvPr/>
        </p:nvSpPr>
        <p:spPr bwMode="auto">
          <a:xfrm>
            <a:off x="7812088" y="2492375"/>
            <a:ext cx="215900" cy="2159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2" name="Rectangle 12"/>
          <p:cNvSpPr>
            <a:spLocks noChangeArrowheads="1"/>
          </p:cNvSpPr>
          <p:nvPr/>
        </p:nvSpPr>
        <p:spPr bwMode="auto">
          <a:xfrm>
            <a:off x="6300788" y="2492375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3" name="Rectangle 13"/>
          <p:cNvSpPr>
            <a:spLocks noChangeArrowheads="1"/>
          </p:cNvSpPr>
          <p:nvPr/>
        </p:nvSpPr>
        <p:spPr bwMode="auto">
          <a:xfrm>
            <a:off x="7885113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4" name="Rectangle 14"/>
          <p:cNvSpPr>
            <a:spLocks noChangeArrowheads="1"/>
          </p:cNvSpPr>
          <p:nvPr/>
        </p:nvSpPr>
        <p:spPr bwMode="auto">
          <a:xfrm>
            <a:off x="7308850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5" name="Rectangle 15"/>
          <p:cNvSpPr>
            <a:spLocks noChangeArrowheads="1"/>
          </p:cNvSpPr>
          <p:nvPr/>
        </p:nvSpPr>
        <p:spPr bwMode="auto">
          <a:xfrm>
            <a:off x="6084888" y="38608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rgbClr val="808080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6" name="Rectangle 16"/>
          <p:cNvSpPr>
            <a:spLocks noChangeArrowheads="1"/>
          </p:cNvSpPr>
          <p:nvPr/>
        </p:nvSpPr>
        <p:spPr bwMode="auto">
          <a:xfrm>
            <a:off x="5508625" y="38608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7" name="Rectangle 17"/>
          <p:cNvSpPr>
            <a:spLocks noChangeArrowheads="1"/>
          </p:cNvSpPr>
          <p:nvPr/>
        </p:nvSpPr>
        <p:spPr bwMode="auto">
          <a:xfrm>
            <a:off x="5076825" y="3213100"/>
            <a:ext cx="192088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8" name="Rectangle 18"/>
          <p:cNvSpPr>
            <a:spLocks noChangeArrowheads="1"/>
          </p:cNvSpPr>
          <p:nvPr/>
        </p:nvSpPr>
        <p:spPr bwMode="auto">
          <a:xfrm>
            <a:off x="6659563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79" name="Rectangle 19"/>
          <p:cNvSpPr>
            <a:spLocks noChangeArrowheads="1"/>
          </p:cNvSpPr>
          <p:nvPr/>
        </p:nvSpPr>
        <p:spPr bwMode="auto">
          <a:xfrm>
            <a:off x="7164388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a-DK" altLang="en-US" sz="1800">
              <a:latin typeface="Tahoma" charset="0"/>
            </a:endParaRPr>
          </a:p>
        </p:txBody>
      </p:sp>
      <p:sp>
        <p:nvSpPr>
          <p:cNvPr id="15380" name="Rectangle 20"/>
          <p:cNvSpPr>
            <a:spLocks noChangeArrowheads="1"/>
          </p:cNvSpPr>
          <p:nvPr/>
        </p:nvSpPr>
        <p:spPr bwMode="auto">
          <a:xfrm>
            <a:off x="8101013" y="3213100"/>
            <a:ext cx="192087" cy="215900"/>
          </a:xfrm>
          <a:prstGeom prst="rect">
            <a:avLst/>
          </a:prstGeom>
          <a:solidFill>
            <a:srgbClr val="80808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it-IT" altLang="en-US" sz="1800">
              <a:latin typeface="Tahoma" charset="0"/>
            </a:endParaRPr>
          </a:p>
        </p:txBody>
      </p:sp>
      <p:sp>
        <p:nvSpPr>
          <p:cNvPr id="15381" name="Line 21"/>
          <p:cNvSpPr>
            <a:spLocks noChangeShapeType="1"/>
          </p:cNvSpPr>
          <p:nvPr/>
        </p:nvSpPr>
        <p:spPr bwMode="auto">
          <a:xfrm flipH="1">
            <a:off x="5940425" y="1268413"/>
            <a:ext cx="719138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2" name="Line 22"/>
          <p:cNvSpPr>
            <a:spLocks noChangeShapeType="1"/>
          </p:cNvSpPr>
          <p:nvPr/>
        </p:nvSpPr>
        <p:spPr bwMode="auto">
          <a:xfrm flipH="1">
            <a:off x="5435600" y="1989138"/>
            <a:ext cx="504825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3" name="Line 23"/>
          <p:cNvSpPr>
            <a:spLocks noChangeShapeType="1"/>
          </p:cNvSpPr>
          <p:nvPr/>
        </p:nvSpPr>
        <p:spPr bwMode="auto">
          <a:xfrm>
            <a:off x="5435600" y="2636838"/>
            <a:ext cx="431800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4" name="Line 24"/>
          <p:cNvSpPr>
            <a:spLocks noChangeShapeType="1"/>
          </p:cNvSpPr>
          <p:nvPr/>
        </p:nvSpPr>
        <p:spPr bwMode="auto">
          <a:xfrm>
            <a:off x="6732588" y="1341438"/>
            <a:ext cx="7191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5" name="Line 25"/>
          <p:cNvSpPr>
            <a:spLocks noChangeShapeType="1"/>
          </p:cNvSpPr>
          <p:nvPr/>
        </p:nvSpPr>
        <p:spPr bwMode="auto">
          <a:xfrm flipH="1">
            <a:off x="6948488" y="1989138"/>
            <a:ext cx="503237" cy="6477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6" name="Line 26"/>
          <p:cNvSpPr>
            <a:spLocks noChangeShapeType="1"/>
          </p:cNvSpPr>
          <p:nvPr/>
        </p:nvSpPr>
        <p:spPr bwMode="auto">
          <a:xfrm>
            <a:off x="7380288" y="1916113"/>
            <a:ext cx="504825" cy="64928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7" name="Line 27"/>
          <p:cNvSpPr>
            <a:spLocks noChangeShapeType="1"/>
          </p:cNvSpPr>
          <p:nvPr/>
        </p:nvSpPr>
        <p:spPr bwMode="auto">
          <a:xfrm flipH="1">
            <a:off x="7667625" y="2636838"/>
            <a:ext cx="288925" cy="7207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8" name="Line 28"/>
          <p:cNvSpPr>
            <a:spLocks noChangeShapeType="1"/>
          </p:cNvSpPr>
          <p:nvPr/>
        </p:nvSpPr>
        <p:spPr bwMode="auto">
          <a:xfrm>
            <a:off x="6011863" y="1989138"/>
            <a:ext cx="360362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89" name="Line 29"/>
          <p:cNvSpPr>
            <a:spLocks noChangeShapeType="1"/>
          </p:cNvSpPr>
          <p:nvPr/>
        </p:nvSpPr>
        <p:spPr bwMode="auto">
          <a:xfrm flipH="1">
            <a:off x="5148263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0" name="Line 30"/>
          <p:cNvSpPr>
            <a:spLocks noChangeShapeType="1"/>
          </p:cNvSpPr>
          <p:nvPr/>
        </p:nvSpPr>
        <p:spPr bwMode="auto">
          <a:xfrm flipH="1">
            <a:off x="5580063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1" name="Line 31"/>
          <p:cNvSpPr>
            <a:spLocks noChangeShapeType="1"/>
          </p:cNvSpPr>
          <p:nvPr/>
        </p:nvSpPr>
        <p:spPr bwMode="auto">
          <a:xfrm>
            <a:off x="5867400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2" name="Line 32"/>
          <p:cNvSpPr>
            <a:spLocks noChangeShapeType="1"/>
          </p:cNvSpPr>
          <p:nvPr/>
        </p:nvSpPr>
        <p:spPr bwMode="auto">
          <a:xfrm flipH="1">
            <a:off x="6732588" y="2636838"/>
            <a:ext cx="287337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3" name="Line 33"/>
          <p:cNvSpPr>
            <a:spLocks noChangeShapeType="1"/>
          </p:cNvSpPr>
          <p:nvPr/>
        </p:nvSpPr>
        <p:spPr bwMode="auto">
          <a:xfrm>
            <a:off x="7019925" y="2636838"/>
            <a:ext cx="288925" cy="720725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4" name="Line 34"/>
          <p:cNvSpPr>
            <a:spLocks noChangeShapeType="1"/>
          </p:cNvSpPr>
          <p:nvPr/>
        </p:nvSpPr>
        <p:spPr bwMode="auto">
          <a:xfrm>
            <a:off x="7956550" y="2636838"/>
            <a:ext cx="215900" cy="647700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5" name="Line 35"/>
          <p:cNvSpPr>
            <a:spLocks noChangeShapeType="1"/>
          </p:cNvSpPr>
          <p:nvPr/>
        </p:nvSpPr>
        <p:spPr bwMode="auto">
          <a:xfrm flipH="1">
            <a:off x="7380288" y="3357563"/>
            <a:ext cx="287337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6" name="Line 36"/>
          <p:cNvSpPr>
            <a:spLocks noChangeShapeType="1"/>
          </p:cNvSpPr>
          <p:nvPr/>
        </p:nvSpPr>
        <p:spPr bwMode="auto">
          <a:xfrm>
            <a:off x="7667625" y="3357563"/>
            <a:ext cx="288925" cy="576262"/>
          </a:xfrm>
          <a:prstGeom prst="line">
            <a:avLst/>
          </a:prstGeom>
          <a:noFill/>
          <a:ln w="38100">
            <a:solidFill>
              <a:srgbClr val="80808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it-IT"/>
          </a:p>
        </p:txBody>
      </p:sp>
      <p:sp>
        <p:nvSpPr>
          <p:cNvPr id="15397" name="Text Box 57"/>
          <p:cNvSpPr txBox="1">
            <a:spLocks noChangeArrowheads="1"/>
          </p:cNvSpPr>
          <p:nvPr/>
        </p:nvSpPr>
        <p:spPr bwMode="auto">
          <a:xfrm>
            <a:off x="1187450" y="5589588"/>
            <a:ext cx="5824538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1  1  1  1  0  1  1  0  1  0   0   1   0  0   0   0   0 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6734" name="Text Box 62"/>
          <p:cNvSpPr txBox="1">
            <a:spLocks noChangeArrowheads="1"/>
          </p:cNvSpPr>
          <p:nvPr/>
        </p:nvSpPr>
        <p:spPr bwMode="auto">
          <a:xfrm>
            <a:off x="1187450" y="6021388"/>
            <a:ext cx="58594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1  2  3  4  5  6  7  8  9 10 11 12 13 14 15 16 17 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5" name="Text Box 63"/>
          <p:cNvSpPr txBox="1">
            <a:spLocks noChangeArrowheads="1"/>
          </p:cNvSpPr>
          <p:nvPr/>
        </p:nvSpPr>
        <p:spPr bwMode="auto">
          <a:xfrm>
            <a:off x="4787900" y="29972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8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6" name="Text Box 64"/>
          <p:cNvSpPr txBox="1">
            <a:spLocks noChangeArrowheads="1"/>
          </p:cNvSpPr>
          <p:nvPr/>
        </p:nvSpPr>
        <p:spPr bwMode="auto">
          <a:xfrm>
            <a:off x="6011863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5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7" name="Text Box 65"/>
          <p:cNvSpPr txBox="1">
            <a:spLocks noChangeArrowheads="1"/>
          </p:cNvSpPr>
          <p:nvPr/>
        </p:nvSpPr>
        <p:spPr bwMode="auto">
          <a:xfrm>
            <a:off x="7956550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7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8" name="Text Box 66"/>
          <p:cNvSpPr txBox="1">
            <a:spLocks noChangeArrowheads="1"/>
          </p:cNvSpPr>
          <p:nvPr/>
        </p:nvSpPr>
        <p:spPr bwMode="auto">
          <a:xfrm>
            <a:off x="6659563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6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39" name="Text Box 67"/>
          <p:cNvSpPr txBox="1">
            <a:spLocks noChangeArrowheads="1"/>
          </p:cNvSpPr>
          <p:nvPr/>
        </p:nvSpPr>
        <p:spPr bwMode="auto">
          <a:xfrm>
            <a:off x="5076825" y="22764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4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0" name="Text Box 68"/>
          <p:cNvSpPr txBox="1">
            <a:spLocks noChangeArrowheads="1"/>
          </p:cNvSpPr>
          <p:nvPr/>
        </p:nvSpPr>
        <p:spPr bwMode="auto">
          <a:xfrm>
            <a:off x="7451725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1" name="Text Box 69"/>
          <p:cNvSpPr txBox="1">
            <a:spLocks noChangeArrowheads="1"/>
          </p:cNvSpPr>
          <p:nvPr/>
        </p:nvSpPr>
        <p:spPr bwMode="auto">
          <a:xfrm>
            <a:off x="5580063" y="16287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2" name="Text Box 70"/>
          <p:cNvSpPr txBox="1">
            <a:spLocks noChangeArrowheads="1"/>
          </p:cNvSpPr>
          <p:nvPr/>
        </p:nvSpPr>
        <p:spPr bwMode="auto">
          <a:xfrm>
            <a:off x="6300788" y="1052513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3" name="Text Box 71"/>
          <p:cNvSpPr txBox="1">
            <a:spLocks noChangeArrowheads="1"/>
          </p:cNvSpPr>
          <p:nvPr/>
        </p:nvSpPr>
        <p:spPr bwMode="auto">
          <a:xfrm>
            <a:off x="5867400" y="29972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9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4" name="Text Box 72"/>
          <p:cNvSpPr txBox="1">
            <a:spLocks noChangeArrowheads="1"/>
          </p:cNvSpPr>
          <p:nvPr/>
        </p:nvSpPr>
        <p:spPr bwMode="auto">
          <a:xfrm>
            <a:off x="7740650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17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5" name="Text Box 73"/>
          <p:cNvSpPr txBox="1">
            <a:spLocks noChangeArrowheads="1"/>
          </p:cNvSpPr>
          <p:nvPr/>
        </p:nvSpPr>
        <p:spPr bwMode="auto">
          <a:xfrm>
            <a:off x="7164388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16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6" name="Text Box 74"/>
          <p:cNvSpPr txBox="1">
            <a:spLocks noChangeArrowheads="1"/>
          </p:cNvSpPr>
          <p:nvPr/>
        </p:nvSpPr>
        <p:spPr bwMode="auto">
          <a:xfrm>
            <a:off x="5940425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15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7" name="Text Box 75"/>
          <p:cNvSpPr txBox="1">
            <a:spLocks noChangeArrowheads="1"/>
          </p:cNvSpPr>
          <p:nvPr/>
        </p:nvSpPr>
        <p:spPr bwMode="auto">
          <a:xfrm>
            <a:off x="5364163" y="40767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14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8" name="Text Box 76"/>
          <p:cNvSpPr txBox="1">
            <a:spLocks noChangeArrowheads="1"/>
          </p:cNvSpPr>
          <p:nvPr/>
        </p:nvSpPr>
        <p:spPr bwMode="auto">
          <a:xfrm>
            <a:off x="8243888" y="29972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13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49" name="Text Box 77"/>
          <p:cNvSpPr txBox="1">
            <a:spLocks noChangeArrowheads="1"/>
          </p:cNvSpPr>
          <p:nvPr/>
        </p:nvSpPr>
        <p:spPr bwMode="auto">
          <a:xfrm>
            <a:off x="7308850" y="2924175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12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50" name="Text Box 78"/>
          <p:cNvSpPr txBox="1">
            <a:spLocks noChangeArrowheads="1"/>
          </p:cNvSpPr>
          <p:nvPr/>
        </p:nvSpPr>
        <p:spPr bwMode="auto">
          <a:xfrm>
            <a:off x="6804025" y="29972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11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51" name="Text Box 79"/>
          <p:cNvSpPr txBox="1">
            <a:spLocks noChangeArrowheads="1"/>
          </p:cNvSpPr>
          <p:nvPr/>
        </p:nvSpPr>
        <p:spPr bwMode="auto">
          <a:xfrm>
            <a:off x="6227763" y="2997200"/>
            <a:ext cx="4762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10</a:t>
            </a:r>
            <a:endParaRPr lang="da-DK" altLang="en-US" sz="1800">
              <a:solidFill>
                <a:srgbClr val="006600"/>
              </a:solidFill>
              <a:latin typeface="Tahoma" charset="0"/>
            </a:endParaRPr>
          </a:p>
        </p:txBody>
      </p:sp>
      <p:sp>
        <p:nvSpPr>
          <p:cNvPr id="156752" name="Text Box 80"/>
          <p:cNvSpPr txBox="1">
            <a:spLocks noChangeArrowheads="1"/>
          </p:cNvSpPr>
          <p:nvPr/>
        </p:nvSpPr>
        <p:spPr bwMode="auto">
          <a:xfrm>
            <a:off x="6516688" y="14128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3" name="Text Box 81"/>
          <p:cNvSpPr txBox="1">
            <a:spLocks noChangeArrowheads="1"/>
          </p:cNvSpPr>
          <p:nvPr/>
        </p:nvSpPr>
        <p:spPr bwMode="auto">
          <a:xfrm>
            <a:off x="7524750" y="34290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8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4" name="Text Box 82"/>
          <p:cNvSpPr txBox="1">
            <a:spLocks noChangeArrowheads="1"/>
          </p:cNvSpPr>
          <p:nvPr/>
        </p:nvSpPr>
        <p:spPr bwMode="auto">
          <a:xfrm>
            <a:off x="5724525" y="3429000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7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5" name="Text Box 83"/>
          <p:cNvSpPr txBox="1">
            <a:spLocks noChangeArrowheads="1"/>
          </p:cNvSpPr>
          <p:nvPr/>
        </p:nvSpPr>
        <p:spPr bwMode="auto">
          <a:xfrm>
            <a:off x="7812088" y="27082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6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6" name="Text Box 84"/>
          <p:cNvSpPr txBox="1">
            <a:spLocks noChangeArrowheads="1"/>
          </p:cNvSpPr>
          <p:nvPr/>
        </p:nvSpPr>
        <p:spPr bwMode="auto">
          <a:xfrm>
            <a:off x="6877050" y="27082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5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7" name="Text Box 85"/>
          <p:cNvSpPr txBox="1">
            <a:spLocks noChangeArrowheads="1"/>
          </p:cNvSpPr>
          <p:nvPr/>
        </p:nvSpPr>
        <p:spPr bwMode="auto">
          <a:xfrm>
            <a:off x="5292725" y="27082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4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8" name="Text Box 86"/>
          <p:cNvSpPr txBox="1">
            <a:spLocks noChangeArrowheads="1"/>
          </p:cNvSpPr>
          <p:nvPr/>
        </p:nvSpPr>
        <p:spPr bwMode="auto">
          <a:xfrm>
            <a:off x="7308850" y="2060575"/>
            <a:ext cx="3302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3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59" name="Text Box 87"/>
          <p:cNvSpPr txBox="1">
            <a:spLocks noChangeArrowheads="1"/>
          </p:cNvSpPr>
          <p:nvPr/>
        </p:nvSpPr>
        <p:spPr bwMode="auto">
          <a:xfrm>
            <a:off x="5795963" y="1989138"/>
            <a:ext cx="3302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2</a:t>
            </a:r>
            <a:endParaRPr lang="da-DK" altLang="en-US" sz="1800">
              <a:solidFill>
                <a:srgbClr val="CC3300"/>
              </a:solidFill>
              <a:latin typeface="Tahoma" charset="0"/>
            </a:endParaRPr>
          </a:p>
        </p:txBody>
      </p:sp>
      <p:sp>
        <p:nvSpPr>
          <p:cNvPr id="156760" name="Text Box 88"/>
          <p:cNvSpPr txBox="1">
            <a:spLocks noChangeArrowheads="1"/>
          </p:cNvSpPr>
          <p:nvPr/>
        </p:nvSpPr>
        <p:spPr bwMode="auto">
          <a:xfrm>
            <a:off x="1187450" y="5084763"/>
            <a:ext cx="57245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1  2  3  4      5  6      7           8</a:t>
            </a:r>
            <a:r>
              <a:rPr lang="en-CA" altLang="en-US" sz="1800">
                <a:latin typeface="Tahoma" charset="0"/>
              </a:rPr>
              <a:t>                     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 </a:t>
            </a:r>
            <a:endParaRPr lang="da-DK" altLang="en-US" sz="1800">
              <a:solidFill>
                <a:srgbClr val="0000FF"/>
              </a:solidFill>
              <a:latin typeface="Tahoma" charset="0"/>
            </a:endParaRPr>
          </a:p>
        </p:txBody>
      </p:sp>
      <p:sp>
        <p:nvSpPr>
          <p:cNvPr id="156761" name="Text Box 89"/>
          <p:cNvSpPr txBox="1">
            <a:spLocks noChangeArrowheads="1"/>
          </p:cNvSpPr>
          <p:nvPr/>
        </p:nvSpPr>
        <p:spPr bwMode="auto">
          <a:xfrm>
            <a:off x="787400" y="4059238"/>
            <a:ext cx="2881313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parent(</a:t>
            </a: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x</a:t>
            </a:r>
            <a:r>
              <a:rPr lang="en-CA" altLang="en-US" sz="1800">
                <a:latin typeface="Tahoma" charset="0"/>
              </a:rPr>
              <a:t>) = </a:t>
            </a: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On red (</a:t>
            </a:r>
            <a:r>
              <a:rPr lang="en-CA" altLang="en-US" sz="1800">
                <a:solidFill>
                  <a:srgbClr val="006600"/>
                </a:solidFill>
                <a:latin typeface="OpenSymbol" charset="0"/>
              </a:rPr>
              <a:t>⌊</a:t>
            </a: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x/2</a:t>
            </a:r>
            <a:r>
              <a:rPr lang="en-CA" altLang="en-US" sz="1800">
                <a:solidFill>
                  <a:srgbClr val="006600"/>
                </a:solidFill>
                <a:latin typeface="OpenSymbol" charset="0"/>
              </a:rPr>
              <a:t>⌋</a:t>
            </a: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)</a:t>
            </a:r>
          </a:p>
        </p:txBody>
      </p:sp>
      <p:sp>
        <p:nvSpPr>
          <p:cNvPr id="156762" name="Text Box 90"/>
          <p:cNvSpPr txBox="1">
            <a:spLocks noChangeArrowheads="1"/>
          </p:cNvSpPr>
          <p:nvPr/>
        </p:nvSpPr>
        <p:spPr bwMode="auto">
          <a:xfrm>
            <a:off x="787400" y="2636838"/>
            <a:ext cx="3016250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left child(</a:t>
            </a: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>
                <a:latin typeface="Tahoma" charset="0"/>
              </a:rPr>
              <a:t>) = </a:t>
            </a:r>
            <a:r>
              <a:rPr lang="en-CA" altLang="en-US" sz="1800">
                <a:solidFill>
                  <a:srgbClr val="339933"/>
                </a:solidFill>
                <a:latin typeface="Tahoma" charset="0"/>
              </a:rPr>
              <a:t>On green(</a:t>
            </a: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2x</a:t>
            </a:r>
            <a:r>
              <a:rPr lang="en-CA" altLang="en-US" sz="1800">
                <a:solidFill>
                  <a:srgbClr val="339933"/>
                </a:solidFill>
                <a:latin typeface="Tahoma" charset="0"/>
              </a:rPr>
              <a:t>)</a:t>
            </a:r>
            <a:endParaRPr lang="da-DK" altLang="en-US" sz="1800">
              <a:solidFill>
                <a:srgbClr val="339933"/>
              </a:solidFill>
              <a:latin typeface="Tahoma" charset="0"/>
            </a:endParaRPr>
          </a:p>
        </p:txBody>
      </p:sp>
      <p:sp>
        <p:nvSpPr>
          <p:cNvPr id="156763" name="Text Box 91"/>
          <p:cNvSpPr txBox="1">
            <a:spLocks noChangeArrowheads="1"/>
          </p:cNvSpPr>
          <p:nvPr/>
        </p:nvSpPr>
        <p:spPr bwMode="auto">
          <a:xfrm>
            <a:off x="787400" y="3357563"/>
            <a:ext cx="3455988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latin typeface="Tahoma" charset="0"/>
              </a:rPr>
              <a:t>right child(</a:t>
            </a: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>
                <a:latin typeface="Tahoma" charset="0"/>
              </a:rPr>
              <a:t>) = </a:t>
            </a:r>
            <a:r>
              <a:rPr lang="en-CA" altLang="en-US" sz="1800">
                <a:solidFill>
                  <a:srgbClr val="339933"/>
                </a:solidFill>
                <a:latin typeface="Tahoma" charset="0"/>
              </a:rPr>
              <a:t>On green(</a:t>
            </a: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2x+1</a:t>
            </a:r>
            <a:r>
              <a:rPr lang="en-CA" altLang="en-US" sz="1800">
                <a:solidFill>
                  <a:srgbClr val="339933"/>
                </a:solidFill>
                <a:latin typeface="Tahoma" charset="0"/>
              </a:rPr>
              <a:t>)</a:t>
            </a:r>
            <a:endParaRPr lang="da-DK" altLang="en-US" sz="1800">
              <a:solidFill>
                <a:srgbClr val="339933"/>
              </a:solidFill>
              <a:latin typeface="Tahoma" charset="0"/>
            </a:endParaRPr>
          </a:p>
        </p:txBody>
      </p:sp>
      <p:sp>
        <p:nvSpPr>
          <p:cNvPr id="156764" name="Text Box 92"/>
          <p:cNvSpPr txBox="1">
            <a:spLocks noChangeArrowheads="1"/>
          </p:cNvSpPr>
          <p:nvPr/>
        </p:nvSpPr>
        <p:spPr bwMode="auto">
          <a:xfrm>
            <a:off x="792163" y="1343025"/>
            <a:ext cx="3670300" cy="9540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folHlink"/>
              </a:buClr>
              <a:buSzPct val="90000"/>
              <a:buFont typeface="Wingdings" charset="2"/>
              <a:buChar char="n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75000"/>
              <a:buFont typeface="Wingdings" charset="2"/>
              <a:buChar char="n"/>
              <a:defRPr sz="2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lr>
                <a:schemeClr val="folHlink"/>
              </a:buClr>
              <a:buSzPct val="55000"/>
              <a:buFont typeface="Wingdings" charset="2"/>
              <a:buChar char="n"/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charset="2"/>
              <a:buChar char="§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x</a:t>
            </a:r>
            <a:r>
              <a:rPr lang="en-CA" altLang="en-US" sz="1800">
                <a:latin typeface="Tahoma" charset="0"/>
              </a:rPr>
              <a:t> </a:t>
            </a:r>
            <a:r>
              <a:rPr lang="en-CA" altLang="en-US" sz="1800">
                <a:latin typeface="Tahoma" charset="0"/>
                <a:sym typeface="Symbol" charset="2"/>
              </a:rPr>
              <a:t> </a:t>
            </a: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>
                <a:latin typeface="Tahoma" charset="0"/>
              </a:rPr>
              <a:t>: #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</a:t>
            </a:r>
            <a:r>
              <a:rPr lang="en-CA" altLang="en-US" sz="1800">
                <a:latin typeface="Tahoma" charset="0"/>
              </a:rPr>
              <a:t>’s up to </a:t>
            </a: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x         </a:t>
            </a:r>
            <a:r>
              <a:rPr lang="en-CA" altLang="en-US" sz="1800">
                <a:solidFill>
                  <a:srgbClr val="5C37FB"/>
                </a:solidFill>
                <a:latin typeface="Tahoma" charset="0"/>
              </a:rPr>
              <a:t>(Rank)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CA" altLang="en-US" sz="1800">
              <a:latin typeface="Tahoma" charset="0"/>
            </a:endParaRP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>
                <a:latin typeface="Tahoma" charset="0"/>
              </a:rPr>
              <a:t> </a:t>
            </a:r>
            <a:r>
              <a:rPr lang="en-CA" altLang="en-US" sz="1800">
                <a:latin typeface="Tahoma" charset="0"/>
                <a:sym typeface="Symbol" charset="2"/>
              </a:rPr>
              <a:t> </a:t>
            </a:r>
            <a:r>
              <a:rPr lang="en-CA" altLang="en-US" sz="1800">
                <a:solidFill>
                  <a:srgbClr val="006600"/>
                </a:solidFill>
                <a:latin typeface="Tahoma" charset="0"/>
              </a:rPr>
              <a:t>x</a:t>
            </a:r>
            <a:r>
              <a:rPr lang="en-CA" altLang="en-US" sz="1800">
                <a:latin typeface="Tahoma" charset="0"/>
              </a:rPr>
              <a:t>: position of </a:t>
            </a:r>
            <a:r>
              <a:rPr lang="en-CA" altLang="en-US" sz="1800">
                <a:solidFill>
                  <a:srgbClr val="CC3300"/>
                </a:solidFill>
                <a:latin typeface="Tahoma" charset="0"/>
              </a:rPr>
              <a:t>x</a:t>
            </a:r>
            <a:r>
              <a:rPr lang="en-CA" altLang="en-US" sz="1800">
                <a:latin typeface="Tahoma" charset="0"/>
              </a:rPr>
              <a:t>-th </a:t>
            </a:r>
            <a:r>
              <a:rPr lang="en-CA" altLang="en-US" sz="1800">
                <a:solidFill>
                  <a:srgbClr val="0000FF"/>
                </a:solidFill>
                <a:latin typeface="Tahoma" charset="0"/>
              </a:rPr>
              <a:t>1   </a:t>
            </a:r>
            <a:r>
              <a:rPr lang="en-CA" altLang="en-US" sz="1800">
                <a:solidFill>
                  <a:srgbClr val="5C37FB"/>
                </a:solidFill>
                <a:latin typeface="Tahoma" charset="0"/>
              </a:rPr>
              <a:t>(Select)</a:t>
            </a:r>
            <a:endParaRPr lang="da-DK" altLang="en-US" sz="1800">
              <a:solidFill>
                <a:srgbClr val="5C37FB"/>
              </a:solidFill>
              <a:latin typeface="Tahom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 nodeType="clickPar">
                      <p:stCondLst>
                        <p:cond delay="indefinite"/>
                      </p:stCondLst>
                      <p:childTnLst>
                        <p:par>
                          <p:cTn id="6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 nodeType="clickPar">
                      <p:stCondLst>
                        <p:cond delay="indefinite"/>
                      </p:stCondLst>
                      <p:childTnLst>
                        <p:par>
                          <p:cTn id="6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9" dur="500"/>
                                        <p:tgtEl>
                                          <p:spTgt spid="1567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 nodeType="clickPar">
                      <p:stCondLst>
                        <p:cond delay="indefinite"/>
                      </p:stCondLst>
                      <p:childTnLst>
                        <p:par>
                          <p:cTn id="7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 nodeType="clickPar">
                      <p:stCondLst>
                        <p:cond delay="indefinite"/>
                      </p:stCondLst>
                      <p:childTnLst>
                        <p:par>
                          <p:cTn id="7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 nodeType="clickPar">
                      <p:stCondLst>
                        <p:cond delay="indefinite"/>
                      </p:stCondLst>
                      <p:childTnLst>
                        <p:par>
                          <p:cTn id="7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8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6734" grpId="0"/>
      <p:bldP spid="156735" grpId="0"/>
      <p:bldP spid="156736" grpId="0"/>
      <p:bldP spid="156737" grpId="0"/>
      <p:bldP spid="156738" grpId="0"/>
      <p:bldP spid="156739" grpId="0"/>
      <p:bldP spid="156740" grpId="0"/>
      <p:bldP spid="156741" grpId="0"/>
      <p:bldP spid="156742" grpId="0"/>
      <p:bldP spid="156743" grpId="0"/>
      <p:bldP spid="156752" grpId="0"/>
      <p:bldP spid="156753" grpId="0"/>
      <p:bldP spid="156754" grpId="0"/>
      <p:bldP spid="156755" grpId="0"/>
      <p:bldP spid="156756" grpId="0"/>
      <p:bldP spid="156757" grpId="0"/>
      <p:bldP spid="156758" grpId="0"/>
      <p:bldP spid="156759" grpId="0"/>
      <p:bldP spid="156760" grpId="0"/>
      <p:bldP spid="156761" grpId="0"/>
      <p:bldP spid="156762" grpId="0"/>
      <p:bldP spid="156763" grpId="0"/>
      <p:bldP spid="156764" grpId="0" animBg="1"/>
    </p:bldLst>
  </p:timing>
</p:sld>
</file>

<file path=ppt/theme/theme1.xml><?xml version="1.0" encoding="utf-8"?>
<a:theme xmlns:a="http://schemas.openxmlformats.org/drawingml/2006/main" name="Presentazione">
  <a:themeElements>
    <a:clrScheme name="Presentazione 10">
      <a:dk1>
        <a:srgbClr val="000000"/>
      </a:dk1>
      <a:lt1>
        <a:srgbClr val="FFFFFF"/>
      </a:lt1>
      <a:dk2>
        <a:srgbClr val="660033"/>
      </a:dk2>
      <a:lt2>
        <a:srgbClr val="666699"/>
      </a:lt2>
      <a:accent1>
        <a:srgbClr val="95A3D1"/>
      </a:accent1>
      <a:accent2>
        <a:srgbClr val="FFFF66"/>
      </a:accent2>
      <a:accent3>
        <a:srgbClr val="FFFFFF"/>
      </a:accent3>
      <a:accent4>
        <a:srgbClr val="000000"/>
      </a:accent4>
      <a:accent5>
        <a:srgbClr val="C8CEE5"/>
      </a:accent5>
      <a:accent6>
        <a:srgbClr val="E7E75C"/>
      </a:accent6>
      <a:hlink>
        <a:srgbClr val="5A84D8"/>
      </a:hlink>
      <a:folHlink>
        <a:srgbClr val="CCCC99"/>
      </a:folHlink>
    </a:clrScheme>
    <a:fontScheme name="Presentazione">
      <a:majorFont>
        <a:latin typeface="Tahoma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Presentazione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zione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zione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tp1393[1]</Template>
  <TotalTime>13765</TotalTime>
  <Words>380</Words>
  <Application>Microsoft Macintosh PowerPoint</Application>
  <PresentationFormat>Presentazione su schermo (4:3)</PresentationFormat>
  <Paragraphs>109</Paragraphs>
  <Slides>6</Slides>
  <Notes>6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7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6</vt:i4>
      </vt:variant>
    </vt:vector>
  </HeadingPairs>
  <TitlesOfParts>
    <vt:vector size="14" baseType="lpstr">
      <vt:lpstr>OpenSymbol</vt:lpstr>
      <vt:lpstr>Arial</vt:lpstr>
      <vt:lpstr>Comic Sans MS</vt:lpstr>
      <vt:lpstr>Symbol</vt:lpstr>
      <vt:lpstr>Tahoma</vt:lpstr>
      <vt:lpstr>Times New Roman</vt:lpstr>
      <vt:lpstr>Wingdings</vt:lpstr>
      <vt:lpstr>Presentazione</vt:lpstr>
      <vt:lpstr>Representing Trees</vt:lpstr>
      <vt:lpstr>Standard representation</vt:lpstr>
      <vt:lpstr>Can we improve the space bound?</vt:lpstr>
      <vt:lpstr>Binary tree representation</vt:lpstr>
      <vt:lpstr>Heap-like notation for a binary tree</vt:lpstr>
      <vt:lpstr>Heap-like notation for a binary tree</vt:lpstr>
    </vt:vector>
  </TitlesOfParts>
  <Company>Università di Pisa, Italy</Company>
  <LinksUpToDate>false</LinksUpToDate>
  <SharedDoc>false</SharedDoc>
  <HyperlinksChanged>false</HyperlinksChanged>
  <AppVersion>15.0027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Helsinki</dc:title>
  <dc:creator>Paolo Ferragina</dc:creator>
  <cp:lastModifiedBy>Utente di Microsoft Office</cp:lastModifiedBy>
  <cp:revision>2402</cp:revision>
  <dcterms:created xsi:type="dcterms:W3CDTF">2003-04-16T13:57:26Z</dcterms:created>
  <dcterms:modified xsi:type="dcterms:W3CDTF">2016-10-19T08:57:41Z</dcterms:modified>
</cp:coreProperties>
</file>